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6"/>
  </p:notesMasterIdLst>
  <p:sldIdLst>
    <p:sldId id="256" r:id="rId2"/>
    <p:sldId id="308" r:id="rId3"/>
    <p:sldId id="262" r:id="rId4"/>
    <p:sldId id="263" r:id="rId5"/>
    <p:sldId id="349" r:id="rId6"/>
    <p:sldId id="260" r:id="rId7"/>
    <p:sldId id="261" r:id="rId8"/>
    <p:sldId id="264" r:id="rId9"/>
    <p:sldId id="297" r:id="rId10"/>
    <p:sldId id="266" r:id="rId11"/>
    <p:sldId id="259" r:id="rId12"/>
    <p:sldId id="267" r:id="rId13"/>
    <p:sldId id="265" r:id="rId14"/>
    <p:sldId id="258" r:id="rId15"/>
    <p:sldId id="268" r:id="rId16"/>
    <p:sldId id="257" r:id="rId17"/>
    <p:sldId id="269" r:id="rId18"/>
    <p:sldId id="270" r:id="rId19"/>
    <p:sldId id="271" r:id="rId20"/>
    <p:sldId id="273" r:id="rId21"/>
    <p:sldId id="272" r:id="rId22"/>
    <p:sldId id="274" r:id="rId23"/>
    <p:sldId id="277" r:id="rId24"/>
    <p:sldId id="276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4" r:id="rId34"/>
    <p:sldId id="279" r:id="rId35"/>
    <p:sldId id="289" r:id="rId36"/>
    <p:sldId id="288" r:id="rId37"/>
    <p:sldId id="287" r:id="rId38"/>
    <p:sldId id="292" r:id="rId39"/>
    <p:sldId id="293" r:id="rId40"/>
    <p:sldId id="295" r:id="rId41"/>
    <p:sldId id="296" r:id="rId42"/>
    <p:sldId id="343" r:id="rId43"/>
    <p:sldId id="291" r:id="rId44"/>
    <p:sldId id="301" r:id="rId45"/>
    <p:sldId id="347" r:id="rId46"/>
    <p:sldId id="299" r:id="rId47"/>
    <p:sldId id="298" r:id="rId48"/>
    <p:sldId id="300" r:id="rId49"/>
    <p:sldId id="302" r:id="rId50"/>
    <p:sldId id="303" r:id="rId51"/>
    <p:sldId id="305" r:id="rId52"/>
    <p:sldId id="306" r:id="rId53"/>
    <p:sldId id="304" r:id="rId54"/>
    <p:sldId id="307" r:id="rId55"/>
    <p:sldId id="344" r:id="rId56"/>
    <p:sldId id="331" r:id="rId57"/>
    <p:sldId id="310" r:id="rId58"/>
    <p:sldId id="348" r:id="rId59"/>
    <p:sldId id="309" r:id="rId60"/>
    <p:sldId id="311" r:id="rId61"/>
    <p:sldId id="330" r:id="rId62"/>
    <p:sldId id="326" r:id="rId63"/>
    <p:sldId id="327" r:id="rId64"/>
    <p:sldId id="328" r:id="rId65"/>
    <p:sldId id="316" r:id="rId66"/>
    <p:sldId id="313" r:id="rId67"/>
    <p:sldId id="314" r:id="rId68"/>
    <p:sldId id="317" r:id="rId69"/>
    <p:sldId id="312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32" r:id="rId78"/>
    <p:sldId id="341" r:id="rId79"/>
    <p:sldId id="335" r:id="rId80"/>
    <p:sldId id="334" r:id="rId81"/>
    <p:sldId id="336" r:id="rId82"/>
    <p:sldId id="337" r:id="rId83"/>
    <p:sldId id="338" r:id="rId84"/>
    <p:sldId id="340" r:id="rId85"/>
    <p:sldId id="339" r:id="rId86"/>
    <p:sldId id="342" r:id="rId87"/>
    <p:sldId id="333" r:id="rId88"/>
    <p:sldId id="350" r:id="rId89"/>
    <p:sldId id="345" r:id="rId90"/>
    <p:sldId id="351" r:id="rId91"/>
    <p:sldId id="352" r:id="rId92"/>
    <p:sldId id="353" r:id="rId93"/>
    <p:sldId id="346" r:id="rId94"/>
    <p:sldId id="290" r:id="rId9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06" autoAdjust="0"/>
  </p:normalViewPr>
  <p:slideViewPr>
    <p:cSldViewPr>
      <p:cViewPr varScale="1">
        <p:scale>
          <a:sx n="80" d="100"/>
          <a:sy n="80" d="100"/>
        </p:scale>
        <p:origin x="-190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Plan1!$A$2:$A$5</c:f>
              <c:strCache>
                <c:ptCount val="4"/>
                <c:pt idx="0">
                  <c:v>PHP 5.1.6</c:v>
                </c:pt>
                <c:pt idx="1">
                  <c:v>PHP 5.2.17</c:v>
                </c:pt>
                <c:pt idx="2">
                  <c:v>PHP 5.3.14</c:v>
                </c:pt>
                <c:pt idx="3">
                  <c:v>PHP 5.4.4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 formatCode="#,##0">
                  <c:v>3.9732</c:v>
                </c:pt>
                <c:pt idx="1">
                  <c:v>4.104799999999998</c:v>
                </c:pt>
                <c:pt idx="2">
                  <c:v>2.8</c:v>
                </c:pt>
                <c:pt idx="3">
                  <c:v>2.2511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27936360"/>
        <c:axId val="-2127933384"/>
        <c:axId val="0"/>
      </c:bar3DChart>
      <c:catAx>
        <c:axId val="-212793636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7933384"/>
        <c:crosses val="autoZero"/>
        <c:auto val="1"/>
        <c:lblAlgn val="ctr"/>
        <c:lblOffset val="100"/>
        <c:noMultiLvlLbl val="0"/>
      </c:catAx>
      <c:valAx>
        <c:axId val="-212793338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2127936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A5A81-AA22-40B9-84B8-7C06C2EEC8A0}" type="datetimeFigureOut">
              <a:rPr lang="pt-BR" smtClean="0"/>
              <a:t>9/15/13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164F-CCBA-4C07-ACAD-63392376CA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76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18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65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5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03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5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5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0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67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83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7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27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53B1-4094-4F43-9E5B-F2AB1FEA4395}" type="datetimeFigureOut">
              <a:rPr lang="pt-BR" smtClean="0"/>
              <a:t>9/15/13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13FE0-5465-43BC-A1C0-05CD87058C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092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764704"/>
            <a:ext cx="8208912" cy="3240360"/>
          </a:xfrm>
        </p:spPr>
        <p:txBody>
          <a:bodyPr>
            <a:normAutofit/>
          </a:bodyPr>
          <a:lstStyle/>
          <a:p>
            <a:pPr algn="l"/>
            <a:r>
              <a:rPr lang="pt-BR" sz="9600" b="1" dirty="0" smtClean="0"/>
              <a:t>PHP</a:t>
            </a:r>
            <a:br>
              <a:rPr lang="pt-BR" sz="9600" b="1" dirty="0" smtClean="0"/>
            </a:br>
            <a:r>
              <a:rPr lang="pt-BR" sz="4800" b="1" dirty="0" smtClean="0"/>
              <a:t>Do jeito certo!</a:t>
            </a:r>
            <a:endParaRPr lang="pt-BR" sz="2400" b="1" dirty="0"/>
          </a:p>
        </p:txBody>
      </p:sp>
      <p:pic>
        <p:nvPicPr>
          <p:cNvPr id="5" name="Picture 2" descr="lp_logo_unifacs.png (400×200)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98085"/>
            <a:ext cx="4319829" cy="21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67544" y="5301208"/>
            <a:ext cx="30851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Por </a:t>
            </a:r>
            <a:r>
              <a:rPr lang="pt-BR" sz="2800" dirty="0" err="1" smtClean="0"/>
              <a:t>Jonata</a:t>
            </a:r>
            <a:r>
              <a:rPr lang="pt-BR" sz="2800" dirty="0" smtClean="0"/>
              <a:t> Weber</a:t>
            </a:r>
          </a:p>
          <a:p>
            <a:r>
              <a:rPr lang="pt-BR" dirty="0" smtClean="0"/>
              <a:t>jonataa@gmail.com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57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371540"/>
            <a:ext cx="8892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 smtClean="0"/>
              <a:t>“[...] é </a:t>
            </a:r>
            <a:r>
              <a:rPr lang="pt-BR" sz="4800" dirty="0"/>
              <a:t>uma rede de </a:t>
            </a:r>
            <a:r>
              <a:rPr lang="pt-BR" sz="4800" b="1" dirty="0"/>
              <a:t>computadores interligadas</a:t>
            </a:r>
            <a:r>
              <a:rPr lang="pt-BR" sz="4800" dirty="0"/>
              <a:t>, que possibilita o</a:t>
            </a:r>
            <a:r>
              <a:rPr lang="pt-BR" sz="4800" dirty="0">
                <a:solidFill>
                  <a:srgbClr val="FFFF00"/>
                </a:solidFill>
              </a:rPr>
              <a:t> </a:t>
            </a:r>
            <a:r>
              <a:rPr lang="pt-BR" sz="4800" b="1" dirty="0">
                <a:solidFill>
                  <a:srgbClr val="FFFF00"/>
                </a:solidFill>
              </a:rPr>
              <a:t>acesso</a:t>
            </a:r>
            <a:r>
              <a:rPr lang="pt-BR" sz="4800" dirty="0">
                <a:solidFill>
                  <a:srgbClr val="FFFF00"/>
                </a:solidFill>
              </a:rPr>
              <a:t> a </a:t>
            </a:r>
            <a:r>
              <a:rPr lang="pt-BR" sz="4800" b="1" dirty="0">
                <a:solidFill>
                  <a:srgbClr val="FFFF00"/>
                </a:solidFill>
              </a:rPr>
              <a:t>informações</a:t>
            </a:r>
            <a:r>
              <a:rPr lang="pt-BR" sz="4800" dirty="0"/>
              <a:t> </a:t>
            </a:r>
            <a:r>
              <a:rPr lang="pt-BR" sz="4800" dirty="0" smtClean="0"/>
              <a:t>em </a:t>
            </a:r>
            <a:r>
              <a:rPr lang="pt-BR" sz="4800" dirty="0"/>
              <a:t>qualquer lugar do mundo</a:t>
            </a:r>
            <a:r>
              <a:rPr lang="pt-BR" sz="4800" dirty="0" smtClean="0"/>
              <a:t>.”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09088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eg.i.uol.com.br/dicas/images/dia-mundial-da-internet-segura_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71809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59632" y="208091"/>
            <a:ext cx="2232248" cy="76944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Coletar</a:t>
            </a:r>
            <a:endParaRPr lang="pt-BR" sz="4400" b="1" dirty="0"/>
          </a:p>
        </p:txBody>
      </p:sp>
      <p:sp>
        <p:nvSpPr>
          <p:cNvPr id="4" name="Retângulo 3"/>
          <p:cNvSpPr/>
          <p:nvPr/>
        </p:nvSpPr>
        <p:spPr>
          <a:xfrm>
            <a:off x="2283254" y="1075383"/>
            <a:ext cx="3728906" cy="76944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sz="4400" b="1" dirty="0"/>
              <a:t>i</a:t>
            </a:r>
            <a:r>
              <a:rPr lang="pt-BR" sz="4400" b="1" dirty="0" smtClean="0"/>
              <a:t>nformações!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581994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7" y="548680"/>
            <a:ext cx="70409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0" b="1" dirty="0" smtClean="0"/>
              <a:t>Provê</a:t>
            </a:r>
          </a:p>
          <a:p>
            <a:r>
              <a:rPr lang="pt-BR" sz="6000" b="1" dirty="0" smtClean="0"/>
              <a:t>Recursos </a:t>
            </a:r>
            <a:r>
              <a:rPr lang="pt-BR" sz="6000" b="1" dirty="0"/>
              <a:t>e </a:t>
            </a:r>
            <a:r>
              <a:rPr lang="pt-BR" sz="6000" b="1" dirty="0" smtClean="0"/>
              <a:t>Serviços</a:t>
            </a:r>
            <a:endParaRPr lang="pt-BR" sz="6000" b="1" dirty="0"/>
          </a:p>
        </p:txBody>
      </p:sp>
      <p:sp>
        <p:nvSpPr>
          <p:cNvPr id="6" name="Retângulo 5"/>
          <p:cNvSpPr/>
          <p:nvPr/>
        </p:nvSpPr>
        <p:spPr>
          <a:xfrm>
            <a:off x="395536" y="3596823"/>
            <a:ext cx="8424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/>
              <a:t>Interligados por meio de </a:t>
            </a:r>
            <a:r>
              <a:rPr lang="pt-BR" sz="2400" u="sng" dirty="0" err="1" smtClean="0"/>
              <a:t>hiperligações</a:t>
            </a:r>
            <a:r>
              <a:rPr lang="pt-BR" sz="2400" dirty="0" smtClean="0"/>
              <a:t> da </a:t>
            </a:r>
            <a:r>
              <a:rPr lang="pt-BR" sz="2400" b="1" dirty="0" smtClean="0"/>
              <a:t>W</a:t>
            </a:r>
            <a:r>
              <a:rPr lang="pt-BR" sz="2400" dirty="0" smtClean="0"/>
              <a:t>orld </a:t>
            </a:r>
            <a:r>
              <a:rPr lang="pt-BR" sz="2400" b="1" dirty="0" err="1" smtClean="0"/>
              <a:t>W</a:t>
            </a:r>
            <a:r>
              <a:rPr lang="pt-BR" sz="2400" dirty="0" err="1" smtClean="0"/>
              <a:t>ide</a:t>
            </a:r>
            <a:r>
              <a:rPr lang="pt-BR" sz="2400" dirty="0" smtClean="0"/>
              <a:t> </a:t>
            </a:r>
            <a:r>
              <a:rPr lang="pt-BR" sz="2400" b="1" dirty="0" smtClean="0"/>
              <a:t>W</a:t>
            </a:r>
            <a:r>
              <a:rPr lang="pt-BR" sz="2400" dirty="0" smtClean="0"/>
              <a:t>eb. </a:t>
            </a:r>
          </a:p>
          <a:p>
            <a:r>
              <a:rPr lang="pt-BR" sz="2400" dirty="0" smtClean="0"/>
              <a:t>Correio eletrônico, comunicação instantânea e compartilhamento de arquivos.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5660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Onde fica a Internet...</a:t>
            </a:r>
            <a:endParaRPr lang="pt-BR" sz="6000" b="1" dirty="0"/>
          </a:p>
        </p:txBody>
      </p:sp>
      <p:pic>
        <p:nvPicPr>
          <p:cNvPr id="6146" name="Picture 2" descr="http://i.imgflip.com/2bb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307"/>
            <a:ext cx="3820237" cy="2865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018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65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835696" y="116632"/>
            <a:ext cx="7054131" cy="11079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/>
              <a:t>Rede de Alcance</a:t>
            </a:r>
            <a:endParaRPr lang="pt-BR" sz="6600" b="1" dirty="0"/>
          </a:p>
        </p:txBody>
      </p:sp>
      <p:sp>
        <p:nvSpPr>
          <p:cNvPr id="5" name="Retângulo 4"/>
          <p:cNvSpPr/>
          <p:nvPr/>
        </p:nvSpPr>
        <p:spPr>
          <a:xfrm>
            <a:off x="5503964" y="1312892"/>
            <a:ext cx="3385863" cy="11079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pt-BR" sz="6600" b="1" dirty="0" smtClean="0"/>
              <a:t>Mundial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176104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/>
              <a:t>World </a:t>
            </a:r>
            <a:r>
              <a:rPr lang="pt-BR" sz="6000" b="1" dirty="0" err="1" smtClean="0"/>
              <a:t>Wide</a:t>
            </a:r>
            <a:r>
              <a:rPr lang="pt-BR" sz="6000" b="1" dirty="0" smtClean="0"/>
              <a:t> Web</a:t>
            </a:r>
            <a:endParaRPr lang="pt-BR" sz="6000" b="1" dirty="0"/>
          </a:p>
        </p:txBody>
      </p:sp>
      <p:sp>
        <p:nvSpPr>
          <p:cNvPr id="8" name="Retângulo 7"/>
          <p:cNvSpPr/>
          <p:nvPr/>
        </p:nvSpPr>
        <p:spPr>
          <a:xfrm>
            <a:off x="2483768" y="3429000"/>
            <a:ext cx="4325289" cy="381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também conhecida como Web e WWW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684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23528" y="1268760"/>
            <a:ext cx="84125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 smtClean="0"/>
              <a:t>“[...] é um sistema de </a:t>
            </a:r>
            <a:r>
              <a:rPr lang="pt-BR" sz="5400" b="1" dirty="0" smtClean="0">
                <a:solidFill>
                  <a:srgbClr val="FFFF00"/>
                </a:solidFill>
              </a:rPr>
              <a:t>documentos em hipermídia </a:t>
            </a:r>
            <a:r>
              <a:rPr lang="pt-BR" sz="5400" dirty="0" smtClean="0"/>
              <a:t>que são interligados e executados na Internet.”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03006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arm3.staticflickr.com/2618/3839756070_39859f020a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94048"/>
            <a:ext cx="3240360" cy="262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farm6.staticflickr.com/5004/5242879429_9b4bb3e9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52" y="993765"/>
            <a:ext cx="3857808" cy="234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852342" y="3617411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Vídeos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180330" y="361741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Sons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923928" y="3617411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Imagens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514107" y="4789601"/>
            <a:ext cx="39901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 smtClean="0"/>
              <a:t>Hipertexto</a:t>
            </a:r>
            <a:endParaRPr lang="pt-BR" sz="6000" b="1" dirty="0"/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6180330" y="4293096"/>
            <a:ext cx="1127974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6535556" y="5297432"/>
            <a:ext cx="1276804" cy="2918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5652120" y="5805264"/>
            <a:ext cx="852182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 flipV="1">
            <a:off x="1259632" y="4509120"/>
            <a:ext cx="1254475" cy="458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>
            <a:off x="910071" y="5429602"/>
            <a:ext cx="1393677" cy="1459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1817269" y="5805264"/>
            <a:ext cx="696838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7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acupuncture.org.au/portals/0/AACMAFiles/Images/Publications/Open%20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0" y="44624"/>
            <a:ext cx="8920394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6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246303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/>
              <a:t>Quem são vocês?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228330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acupuncture.org.au/portals/0/AACMAFiles/Images/Publications/Open%20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0" y="44624"/>
            <a:ext cx="8920394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 para a direita 1"/>
          <p:cNvSpPr/>
          <p:nvPr/>
        </p:nvSpPr>
        <p:spPr>
          <a:xfrm>
            <a:off x="1259632" y="5589240"/>
            <a:ext cx="3358165" cy="79208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292081" y="5673442"/>
            <a:ext cx="2736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solidFill>
                  <a:srgbClr val="002060"/>
                </a:solidFill>
              </a:rPr>
              <a:t>LINEAR</a:t>
            </a:r>
            <a:endParaRPr lang="pt-BR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5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inf.fu-berlin.de/lehre/SS01/hc/www/BasicHypertex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66103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6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literacybeat.files.wordpress.com/2011/07/figure-3-hypertext-i-have-a-dre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9914"/>
            <a:ext cx="869818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1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5536" y="404664"/>
            <a:ext cx="799288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 smtClean="0"/>
              <a:t>“[...] através dos links é possível produzir </a:t>
            </a:r>
            <a:r>
              <a:rPr lang="pt-BR" sz="4800" b="1" dirty="0" smtClean="0">
                <a:solidFill>
                  <a:srgbClr val="FFFF00"/>
                </a:solidFill>
              </a:rPr>
              <a:t>documentos não lineares</a:t>
            </a:r>
            <a:r>
              <a:rPr lang="pt-BR" sz="4800" b="1" dirty="0" smtClean="0"/>
              <a:t> </a:t>
            </a:r>
            <a:r>
              <a:rPr lang="pt-BR" sz="4800" b="1" dirty="0" smtClean="0">
                <a:solidFill>
                  <a:srgbClr val="FFFF00"/>
                </a:solidFill>
              </a:rPr>
              <a:t>interconectados </a:t>
            </a:r>
            <a:r>
              <a:rPr lang="pt-BR" sz="4800" dirty="0" smtClean="0"/>
              <a:t>com outros documentos ou arquivos a partir de </a:t>
            </a:r>
            <a:r>
              <a:rPr lang="pt-BR" sz="4800" b="1" dirty="0" smtClean="0"/>
              <a:t>palavras, imagens ou outros objetos</a:t>
            </a:r>
            <a:r>
              <a:rPr lang="pt-BR" sz="4800" dirty="0" smtClean="0"/>
              <a:t>.”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425330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55576" y="211287"/>
            <a:ext cx="7632848" cy="11079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" y="211287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600" b="1" dirty="0" smtClean="0"/>
              <a:t>“Ditam a direção!”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15140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1988840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Navegar ou "surfar" na Internet</a:t>
            </a:r>
          </a:p>
          <a:p>
            <a:pPr algn="ctr"/>
            <a:r>
              <a:rPr lang="pt-BR" sz="3600" b="1" dirty="0" smtClean="0">
                <a:solidFill>
                  <a:srgbClr val="FFFF00"/>
                </a:solidFill>
              </a:rPr>
              <a:t>é seguir uma sequência de </a:t>
            </a:r>
            <a:r>
              <a:rPr lang="pt-BR" sz="3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links</a:t>
            </a:r>
          </a:p>
          <a:p>
            <a:pPr algn="ctr"/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286955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07202" y="2386607"/>
            <a:ext cx="737432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URL</a:t>
            </a:r>
          </a:p>
          <a:p>
            <a:pPr algn="ctr"/>
            <a:r>
              <a:rPr lang="pt-BR" sz="4800" dirty="0" err="1" smtClean="0"/>
              <a:t>Uniform</a:t>
            </a:r>
            <a:r>
              <a:rPr lang="pt-BR" sz="4800" dirty="0" smtClean="0"/>
              <a:t> </a:t>
            </a:r>
            <a:r>
              <a:rPr lang="pt-BR" sz="4800" dirty="0" err="1" smtClean="0"/>
              <a:t>Resource</a:t>
            </a:r>
            <a:r>
              <a:rPr lang="pt-BR" sz="4800" dirty="0" smtClean="0"/>
              <a:t> </a:t>
            </a:r>
            <a:r>
              <a:rPr lang="pt-BR" sz="4800" dirty="0" err="1"/>
              <a:t>L</a:t>
            </a:r>
            <a:r>
              <a:rPr lang="pt-BR" sz="4800" dirty="0" err="1" smtClean="0"/>
              <a:t>ocator</a:t>
            </a:r>
            <a:endParaRPr lang="pt-BR" sz="4800" dirty="0" smtClean="0"/>
          </a:p>
          <a:p>
            <a:pPr algn="ctr"/>
            <a:r>
              <a:rPr lang="pt-BR" sz="2000" dirty="0" smtClean="0"/>
              <a:t>Localizador-Padrão de Recursos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7086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77583" y="901164"/>
            <a:ext cx="78488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 smtClean="0"/>
              <a:t>“[...] é o </a:t>
            </a:r>
            <a:r>
              <a:rPr lang="pt-BR" sz="4400" b="1" dirty="0" smtClean="0">
                <a:solidFill>
                  <a:srgbClr val="FFFF00"/>
                </a:solidFill>
              </a:rPr>
              <a:t>endereço de um recurso</a:t>
            </a:r>
            <a:r>
              <a:rPr lang="pt-BR" sz="4400" dirty="0" smtClean="0"/>
              <a:t> (como um arquivo, uma impressora etc.), disponível em uma rede; seja a </a:t>
            </a:r>
            <a:r>
              <a:rPr lang="pt-BR" sz="4400" b="1" dirty="0" smtClean="0"/>
              <a:t>Internet</a:t>
            </a:r>
            <a:r>
              <a:rPr lang="pt-BR" sz="4400" dirty="0" smtClean="0"/>
              <a:t>, ou mesmo uma rede corporativa como uma </a:t>
            </a:r>
            <a:r>
              <a:rPr lang="pt-BR" sz="4400" b="1" dirty="0" smtClean="0"/>
              <a:t>intranet</a:t>
            </a:r>
            <a:r>
              <a:rPr lang="pt-BR" sz="4400" dirty="0" smtClean="0"/>
              <a:t>.”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13036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92810" y="1268760"/>
            <a:ext cx="7896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Uma URL tem a seguinte estrutura:</a:t>
            </a:r>
            <a:endParaRPr lang="pt-BR" sz="3600" b="1" dirty="0"/>
          </a:p>
        </p:txBody>
      </p:sp>
      <p:sp>
        <p:nvSpPr>
          <p:cNvPr id="4" name="Retângulo 3"/>
          <p:cNvSpPr/>
          <p:nvPr/>
        </p:nvSpPr>
        <p:spPr>
          <a:xfrm>
            <a:off x="1282259" y="2412177"/>
            <a:ext cx="6717494" cy="58477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Baskerville Old Face" pitchFamily="18" charset="0"/>
              </a:rPr>
              <a:t>protocolo://máquina/caminho/recurso</a:t>
            </a:r>
            <a:endParaRPr lang="pt-BR" sz="3200" dirty="0">
              <a:latin typeface="Baskerville Old Face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971600" y="3651498"/>
            <a:ext cx="73069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2000" b="1" dirty="0" smtClean="0"/>
              <a:t>protocolo</a:t>
            </a:r>
            <a:r>
              <a:rPr lang="pt-BR" sz="2000" dirty="0" smtClean="0"/>
              <a:t> poderá ser </a:t>
            </a:r>
            <a:r>
              <a:rPr lang="pt-BR" sz="2000" b="1" dirty="0" smtClean="0">
                <a:solidFill>
                  <a:srgbClr val="FFFF00"/>
                </a:solidFill>
              </a:rPr>
              <a:t>HTTP</a:t>
            </a:r>
            <a:r>
              <a:rPr lang="pt-BR" sz="2000" dirty="0" smtClean="0"/>
              <a:t>, </a:t>
            </a:r>
            <a:r>
              <a:rPr lang="pt-BR" sz="2000" b="1" dirty="0" smtClean="0">
                <a:solidFill>
                  <a:srgbClr val="FFFF00"/>
                </a:solidFill>
              </a:rPr>
              <a:t>HTTPS</a:t>
            </a:r>
            <a:r>
              <a:rPr lang="pt-BR" sz="2000" dirty="0" smtClean="0"/>
              <a:t>, </a:t>
            </a:r>
            <a:r>
              <a:rPr lang="pt-BR" sz="2000" b="1" dirty="0" smtClean="0">
                <a:solidFill>
                  <a:srgbClr val="FFFF00"/>
                </a:solidFill>
              </a:rPr>
              <a:t>FTP</a:t>
            </a:r>
            <a:r>
              <a:rPr lang="pt-BR" sz="2000" dirty="0" smtClean="0"/>
              <a:t>, entre outros.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b="1" dirty="0" smtClean="0"/>
              <a:t>máquina</a:t>
            </a:r>
            <a:r>
              <a:rPr lang="pt-BR" sz="2000" dirty="0" smtClean="0"/>
              <a:t> designa o servidor que disponibiliza o documento ou recurso designado.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2000" b="1" dirty="0" smtClean="0"/>
              <a:t>caminho</a:t>
            </a:r>
            <a:r>
              <a:rPr lang="pt-BR" sz="2000" dirty="0" smtClean="0"/>
              <a:t> especifica o local (geralmente num sistema de arquivos) onde se encontra o recurso dentro do servidor.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1848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3528" y="3068960"/>
            <a:ext cx="848399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http://www.w3.org/Addressing/URL/uri-spec.html</a:t>
            </a:r>
            <a:endParaRPr lang="pt-BR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51603" y="2083603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/>
              <a:t>URL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14316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391023"/>
            <a:ext cx="9144000" cy="1470025"/>
          </a:xfrm>
        </p:spPr>
        <p:txBody>
          <a:bodyPr>
            <a:normAutofit/>
          </a:bodyPr>
          <a:lstStyle/>
          <a:p>
            <a:r>
              <a:rPr lang="pt-BR" sz="6000" b="1" dirty="0" smtClean="0"/>
              <a:t>Sobre mim...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182230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3528" y="2643589"/>
            <a:ext cx="848399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http://www.w3.org/Addressing/URL/uri-spec.html</a:t>
            </a:r>
            <a:endParaRPr lang="pt-BR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23528" y="3358733"/>
            <a:ext cx="8483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o protocolo é o </a:t>
            </a:r>
            <a:r>
              <a:rPr lang="pt-BR" b="1" dirty="0" smtClean="0"/>
              <a:t>HTTP</a:t>
            </a:r>
            <a:r>
              <a:rPr lang="pt-BR" dirty="0" smtClean="0"/>
              <a:t>, o servidor é designado por </a:t>
            </a:r>
            <a:r>
              <a:rPr lang="pt-BR" b="1" dirty="0" smtClean="0"/>
              <a:t>www.w3.org</a:t>
            </a:r>
            <a:r>
              <a:rPr lang="pt-BR" dirty="0" smtClean="0"/>
              <a:t> e o recurso — neste caso o arquivo </a:t>
            </a:r>
            <a:r>
              <a:rPr lang="pt-BR" b="1" dirty="0" smtClean="0"/>
              <a:t>uri-spec.html</a:t>
            </a:r>
            <a:r>
              <a:rPr lang="pt-BR" dirty="0" smtClean="0"/>
              <a:t> — encontra-se em </a:t>
            </a:r>
            <a:r>
              <a:rPr lang="pt-BR" b="1" dirty="0" err="1" smtClean="0"/>
              <a:t>Addressing</a:t>
            </a:r>
            <a:r>
              <a:rPr lang="pt-BR" b="1" dirty="0" smtClean="0"/>
              <a:t>/URL/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51603" y="1628800"/>
            <a:ext cx="1027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/>
              <a:t>URL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84135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07811" y="4161274"/>
            <a:ext cx="2232248" cy="101566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sz="6000" b="1" dirty="0" smtClean="0"/>
              <a:t>HTTP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07811" y="5241394"/>
            <a:ext cx="6356677" cy="70788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pt-BR" sz="4000" dirty="0"/>
              <a:t>Hypertext </a:t>
            </a:r>
            <a:r>
              <a:rPr lang="pt-BR" sz="4000" dirty="0" err="1"/>
              <a:t>Transfer</a:t>
            </a:r>
            <a:r>
              <a:rPr lang="pt-BR" sz="4000" dirty="0"/>
              <a:t> </a:t>
            </a:r>
            <a:r>
              <a:rPr lang="pt-BR" sz="4000" dirty="0" err="1"/>
              <a:t>Protocol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42960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29258" y="942975"/>
            <a:ext cx="81369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400" dirty="0" smtClean="0"/>
              <a:t>“[...] é um </a:t>
            </a:r>
            <a:r>
              <a:rPr lang="pt-BR" sz="5400" b="1" dirty="0" smtClean="0">
                <a:solidFill>
                  <a:srgbClr val="FFFF00"/>
                </a:solidFill>
              </a:rPr>
              <a:t>protocolo de comunicação </a:t>
            </a:r>
            <a:r>
              <a:rPr lang="pt-BR" sz="5400" dirty="0" smtClean="0"/>
              <a:t>utilizado para sistemas de informação de </a:t>
            </a:r>
            <a:r>
              <a:rPr lang="pt-BR" sz="5400" dirty="0" smtClean="0">
                <a:solidFill>
                  <a:srgbClr val="FFFF00"/>
                </a:solidFill>
              </a:rPr>
              <a:t>hipermídia</a:t>
            </a:r>
            <a:r>
              <a:rPr lang="pt-BR" sz="5400" dirty="0" smtClean="0"/>
              <a:t>, distribuídos e colaborativos.”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84545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criarsitesalvador.com.br/admin/midias/artigos/thumb_ww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500" r="2930" b="1632"/>
          <a:stretch/>
        </p:blipFill>
        <p:spPr bwMode="auto">
          <a:xfrm>
            <a:off x="2166543" y="10297"/>
            <a:ext cx="6797945" cy="688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1520" y="548680"/>
            <a:ext cx="3240360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6000" dirty="0" smtClean="0"/>
              <a:t>Base da</a:t>
            </a:r>
            <a:endParaRPr lang="pt-BR" sz="6000" dirty="0"/>
          </a:p>
        </p:txBody>
      </p:sp>
      <p:sp>
        <p:nvSpPr>
          <p:cNvPr id="5" name="Retângulo 4"/>
          <p:cNvSpPr/>
          <p:nvPr/>
        </p:nvSpPr>
        <p:spPr>
          <a:xfrm>
            <a:off x="251520" y="1700808"/>
            <a:ext cx="6120680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/>
              <a:t>Word </a:t>
            </a:r>
            <a:r>
              <a:rPr lang="pt-BR" sz="6000" b="1" dirty="0" err="1" smtClean="0"/>
              <a:t>Wide</a:t>
            </a:r>
            <a:r>
              <a:rPr lang="pt-BR" sz="6000" b="1" dirty="0" smtClean="0"/>
              <a:t> Web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84940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293432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600" b="1" dirty="0" smtClean="0"/>
              <a:t>Servidor Web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37987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3528" y="764704"/>
            <a:ext cx="82089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smtClean="0"/>
              <a:t>“[...] pode ser um programa de computador responsável por </a:t>
            </a:r>
            <a:r>
              <a:rPr lang="pt-BR" sz="3600" dirty="0" smtClean="0">
                <a:solidFill>
                  <a:srgbClr val="FFFF00"/>
                </a:solidFill>
              </a:rPr>
              <a:t>aceitar pedidos HTTP de clientes</a:t>
            </a:r>
            <a:r>
              <a:rPr lang="pt-BR" sz="3600" dirty="0" smtClean="0"/>
              <a:t>, geralmente os navegadores, e servi-los com </a:t>
            </a:r>
            <a:r>
              <a:rPr lang="pt-BR" sz="3600" dirty="0" smtClean="0">
                <a:solidFill>
                  <a:srgbClr val="FFFF00"/>
                </a:solidFill>
              </a:rPr>
              <a:t>respostas HTTP</a:t>
            </a:r>
            <a:r>
              <a:rPr lang="pt-BR" sz="3600" dirty="0" smtClean="0"/>
              <a:t>, incluindo opcionalmente dados, que geralmente são páginas web, tais como documentos HTML com objetos embutidos (imagens, etc.)”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02924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755576" y="858838"/>
            <a:ext cx="1152128" cy="115212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/>
          <p:cNvCxnSpPr>
            <a:stCxn id="2" idx="4"/>
          </p:cNvCxnSpPr>
          <p:nvPr/>
        </p:nvCxnSpPr>
        <p:spPr>
          <a:xfrm>
            <a:off x="1331640" y="2010966"/>
            <a:ext cx="0" cy="4608512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7092280" y="858838"/>
            <a:ext cx="1152128" cy="115212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>
            <a:stCxn id="7" idx="4"/>
          </p:cNvCxnSpPr>
          <p:nvPr/>
        </p:nvCxnSpPr>
        <p:spPr>
          <a:xfrm>
            <a:off x="7668344" y="2010966"/>
            <a:ext cx="0" cy="4608512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ta para a direita 8"/>
          <p:cNvSpPr/>
          <p:nvPr/>
        </p:nvSpPr>
        <p:spPr>
          <a:xfrm>
            <a:off x="1907704" y="3140968"/>
            <a:ext cx="3672408" cy="7200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808820" y="2377641"/>
            <a:ext cx="34381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GET /curso.html</a:t>
            </a:r>
          </a:p>
          <a:p>
            <a:r>
              <a:rPr lang="pt-BR" sz="2000" dirty="0" smtClean="0"/>
              <a:t>Host: dominio.com.br</a:t>
            </a:r>
            <a:endParaRPr lang="pt-BR" sz="2000" dirty="0"/>
          </a:p>
        </p:txBody>
      </p:sp>
      <p:sp>
        <p:nvSpPr>
          <p:cNvPr id="13" name="Seta para a direita 12"/>
          <p:cNvSpPr/>
          <p:nvPr/>
        </p:nvSpPr>
        <p:spPr>
          <a:xfrm rot="10800000">
            <a:off x="3347863" y="4437112"/>
            <a:ext cx="3744414" cy="7200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995936" y="5444991"/>
            <a:ext cx="3672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200 OK</a:t>
            </a:r>
          </a:p>
          <a:p>
            <a:r>
              <a:rPr lang="pt-BR" sz="2000" dirty="0" smtClean="0"/>
              <a:t>Cache-</a:t>
            </a:r>
            <a:r>
              <a:rPr lang="pt-BR" sz="2000" dirty="0" err="1" smtClean="0"/>
              <a:t>Control</a:t>
            </a:r>
            <a:r>
              <a:rPr lang="pt-BR" sz="2000" dirty="0" smtClean="0"/>
              <a:t>: </a:t>
            </a:r>
            <a:r>
              <a:rPr lang="pt-BR" sz="2000" dirty="0" err="1" smtClean="0"/>
              <a:t>max</a:t>
            </a:r>
            <a:r>
              <a:rPr lang="pt-BR" sz="2000" dirty="0" smtClean="0"/>
              <a:t>-age=60</a:t>
            </a:r>
            <a:endParaRPr lang="pt-BR" sz="2000" dirty="0"/>
          </a:p>
        </p:txBody>
      </p:sp>
      <p:sp>
        <p:nvSpPr>
          <p:cNvPr id="25" name="Retângulo 24"/>
          <p:cNvSpPr/>
          <p:nvPr/>
        </p:nvSpPr>
        <p:spPr>
          <a:xfrm>
            <a:off x="872603" y="33265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Cliente</a:t>
            </a:r>
            <a:endParaRPr lang="pt-BR" b="1" dirty="0"/>
          </a:p>
        </p:txBody>
      </p:sp>
      <p:sp>
        <p:nvSpPr>
          <p:cNvPr id="26" name="Retângulo 25"/>
          <p:cNvSpPr/>
          <p:nvPr/>
        </p:nvSpPr>
        <p:spPr>
          <a:xfrm>
            <a:off x="7142975" y="3326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Servidor</a:t>
            </a:r>
            <a:endParaRPr lang="pt-BR" b="1" dirty="0"/>
          </a:p>
        </p:txBody>
      </p:sp>
      <p:sp>
        <p:nvSpPr>
          <p:cNvPr id="27" name="Retângulo 26"/>
          <p:cNvSpPr/>
          <p:nvPr/>
        </p:nvSpPr>
        <p:spPr>
          <a:xfrm>
            <a:off x="2070567" y="601524"/>
            <a:ext cx="482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/>
              <a:t>Requisição e Resposta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78881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blog.glaucocustodio.com/wp-content/uploads/2012/09/fluxo-de-requisi%C3%A7%C3%A3o-e-resposta-HTTP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5"/>
          <a:stretch/>
        </p:blipFill>
        <p:spPr bwMode="auto">
          <a:xfrm>
            <a:off x="150710" y="980728"/>
            <a:ext cx="891016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6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780928"/>
            <a:ext cx="3930884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chemeClr val="accent5">
                    <a:lumMod val="50000"/>
                  </a:schemeClr>
                </a:solidFill>
              </a:rPr>
              <a:t>E ai</a:t>
            </a:r>
            <a:r>
              <a:rPr lang="pt-BR" sz="4800" b="1" dirty="0" smtClean="0">
                <a:solidFill>
                  <a:schemeClr val="accent5">
                    <a:lumMod val="50000"/>
                  </a:schemeClr>
                </a:solidFill>
              </a:rPr>
              <a:t>...</a:t>
            </a:r>
            <a:r>
              <a:rPr lang="pt-BR" sz="3600" b="1" dirty="0" smtClean="0">
                <a:solidFill>
                  <a:schemeClr val="accent5">
                    <a:lumMod val="50000"/>
                  </a:schemeClr>
                </a:solidFill>
              </a:rPr>
              <a:t> tem mais?</a:t>
            </a:r>
            <a:endParaRPr lang="pt-BR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2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94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6024"/>
            <a:ext cx="8229600" cy="836712"/>
          </a:xfrm>
        </p:spPr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ecker.com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60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9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porkanagem.com/wp-content/uploads/2012/07/jackie-chan-meme-wh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/>
          <a:stretch/>
        </p:blipFill>
        <p:spPr bwMode="auto">
          <a:xfrm>
            <a:off x="2238560" y="2534652"/>
            <a:ext cx="4565688" cy="346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34704" y="1196752"/>
            <a:ext cx="2620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err="1" smtClean="0"/>
              <a:t>Hãã</a:t>
            </a:r>
            <a:r>
              <a:rPr lang="pt-BR" sz="4400" b="1" dirty="0" smtClean="0"/>
              <a:t>...?!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37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memeorama.com/wp-content/uploads/2012/01/Not-Bad-Obama-Meme-1024x102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11"/>
          <a:stretch/>
        </p:blipFill>
        <p:spPr bwMode="auto">
          <a:xfrm>
            <a:off x="2411760" y="2564903"/>
            <a:ext cx="4425008" cy="37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419872" y="1484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423102" y="1284729"/>
            <a:ext cx="6402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Moleza!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2846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75656" y="3045988"/>
            <a:ext cx="6456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/>
              <a:t>Vamos ao que interessa...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6963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7544" y="892690"/>
            <a:ext cx="784887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600" b="1" dirty="0" smtClean="0"/>
              <a:t>PHP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3568" y="3307631"/>
            <a:ext cx="6120680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Hypertext </a:t>
            </a:r>
            <a:r>
              <a:rPr lang="pt-BR" sz="4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Preprocessor</a:t>
            </a:r>
            <a:endParaRPr lang="pt-BR" sz="4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41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1520" y="2852936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Um pouco de história...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147745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1520" y="2852936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Antes, tudo era estático!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391388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551450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/>
              <a:t>Criado em 1994</a:t>
            </a:r>
            <a:endParaRPr lang="pt-BR" sz="5400" b="1" dirty="0"/>
          </a:p>
        </p:txBody>
      </p:sp>
      <p:sp>
        <p:nvSpPr>
          <p:cNvPr id="3" name="Retângulo 2"/>
          <p:cNvSpPr/>
          <p:nvPr/>
        </p:nvSpPr>
        <p:spPr>
          <a:xfrm>
            <a:off x="395536" y="134076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/>
              <a:t>Por </a:t>
            </a:r>
            <a:r>
              <a:rPr lang="pt-BR" sz="2000" dirty="0" err="1"/>
              <a:t>Ramus</a:t>
            </a:r>
            <a:r>
              <a:rPr lang="pt-BR" sz="2000" dirty="0"/>
              <a:t> </a:t>
            </a:r>
            <a:r>
              <a:rPr lang="pt-BR" sz="2000" dirty="0" err="1" smtClean="0"/>
              <a:t>Lerdorf</a:t>
            </a:r>
            <a:endParaRPr lang="pt-BR" sz="2000" dirty="0"/>
          </a:p>
        </p:txBody>
      </p:sp>
      <p:sp>
        <p:nvSpPr>
          <p:cNvPr id="4" name="Retângulo 3"/>
          <p:cNvSpPr/>
          <p:nvPr/>
        </p:nvSpPr>
        <p:spPr>
          <a:xfrm>
            <a:off x="323528" y="2060848"/>
            <a:ext cx="6336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 smtClean="0"/>
              <a:t>Common Gateway Interface (CGI)</a:t>
            </a:r>
          </a:p>
        </p:txBody>
      </p:sp>
      <p:sp>
        <p:nvSpPr>
          <p:cNvPr id="6" name="Retângulo 5"/>
          <p:cNvSpPr/>
          <p:nvPr/>
        </p:nvSpPr>
        <p:spPr>
          <a:xfrm>
            <a:off x="323528" y="37715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/>
              <a:t>Binário escrito em C</a:t>
            </a:r>
            <a:endParaRPr lang="pt-BR" sz="2000" dirty="0"/>
          </a:p>
        </p:txBody>
      </p:sp>
      <p:sp>
        <p:nvSpPr>
          <p:cNvPr id="7" name="Retângulo 6"/>
          <p:cNvSpPr/>
          <p:nvPr/>
        </p:nvSpPr>
        <p:spPr>
          <a:xfrm>
            <a:off x="323528" y="4509120"/>
            <a:ext cx="5976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 smtClean="0"/>
              <a:t>Rastreamento de visitas</a:t>
            </a:r>
            <a:endParaRPr lang="pt-BR" sz="5400" dirty="0" smtClean="0"/>
          </a:p>
        </p:txBody>
      </p:sp>
      <p:sp>
        <p:nvSpPr>
          <p:cNvPr id="9" name="Retângulo 8"/>
          <p:cNvSpPr/>
          <p:nvPr/>
        </p:nvSpPr>
        <p:spPr>
          <a:xfrm>
            <a:off x="360040" y="616530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/>
              <a:t>em </a:t>
            </a:r>
            <a:r>
              <a:rPr lang="pt-BR" sz="2000" dirty="0"/>
              <a:t>seu currículo on-line</a:t>
            </a:r>
          </a:p>
        </p:txBody>
      </p:sp>
    </p:spTree>
    <p:extLst>
      <p:ext uri="{BB962C8B-B14F-4D97-AF65-F5344CB8AC3E}">
        <p14:creationId xmlns:p14="http://schemas.microsoft.com/office/powerpoint/2010/main" val="423165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i0.twimg.com/profile_images/1844920209/rl_crop-modifi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1" y="836712"/>
            <a:ext cx="3168352" cy="317470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83121" y="4171727"/>
            <a:ext cx="4752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</a:rPr>
              <a:t>Rasmus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Lerdorf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55577" y="5117122"/>
            <a:ext cx="7955929" cy="40011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 smtClean="0"/>
              <a:t>É </a:t>
            </a:r>
            <a:r>
              <a:rPr lang="pt-BR" sz="2000" dirty="0"/>
              <a:t>um programador canadiano-dinamarquês e o autor da </a:t>
            </a:r>
            <a:r>
              <a:rPr lang="pt-BR" sz="2000" dirty="0" smtClean="0"/>
              <a:t>primeira</a:t>
            </a:r>
            <a:endParaRPr lang="pt-BR" sz="2000" dirty="0"/>
          </a:p>
        </p:txBody>
      </p:sp>
      <p:sp>
        <p:nvSpPr>
          <p:cNvPr id="5" name="AutoShape 4" descr="http://www.techcn.com.cn/uploads/200905/1241314919tpfvViR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55577" y="5549170"/>
            <a:ext cx="6552728" cy="40011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/>
              <a:t>versão da linguagem de programação PHP.  (Wikipédia)</a:t>
            </a:r>
          </a:p>
        </p:txBody>
      </p:sp>
    </p:spTree>
    <p:extLst>
      <p:ext uri="{BB962C8B-B14F-4D97-AF65-F5344CB8AC3E}">
        <p14:creationId xmlns:p14="http://schemas.microsoft.com/office/powerpoint/2010/main" val="218346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1133395"/>
            <a:ext cx="78488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200" b="1" dirty="0" err="1" smtClean="0"/>
              <a:t>Personal</a:t>
            </a:r>
            <a:r>
              <a:rPr lang="pt-BR" sz="3200" b="1" dirty="0" smtClean="0"/>
              <a:t> </a:t>
            </a:r>
            <a:r>
              <a:rPr lang="pt-BR" sz="3200" b="1" dirty="0"/>
              <a:t>Home Page </a:t>
            </a:r>
            <a:r>
              <a:rPr lang="pt-BR" sz="3200" b="1" dirty="0" smtClean="0"/>
              <a:t>Tools</a:t>
            </a:r>
          </a:p>
          <a:p>
            <a:r>
              <a:rPr lang="pt-BR" sz="2000" b="1" dirty="0" smtClean="0"/>
              <a:t>        “PHP Tools”</a:t>
            </a:r>
            <a:endParaRPr lang="pt-BR" sz="2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211065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1994</a:t>
            </a:r>
            <a:endParaRPr lang="pt-BR" sz="4400" b="1" dirty="0"/>
          </a:p>
        </p:txBody>
      </p:sp>
      <p:sp>
        <p:nvSpPr>
          <p:cNvPr id="8" name="Retângulo 7"/>
          <p:cNvSpPr/>
          <p:nvPr/>
        </p:nvSpPr>
        <p:spPr>
          <a:xfrm>
            <a:off x="683568" y="3171456"/>
            <a:ext cx="82809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Tornou-se público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3200" b="1" dirty="0" err="1" smtClean="0"/>
              <a:t>Forms</a:t>
            </a:r>
            <a:r>
              <a:rPr lang="pt-BR" sz="3200" b="1" dirty="0" smtClean="0"/>
              <a:t> </a:t>
            </a:r>
            <a:r>
              <a:rPr lang="pt-BR" sz="3200" b="1" dirty="0" err="1" smtClean="0"/>
              <a:t>Interpreter</a:t>
            </a:r>
            <a:r>
              <a:rPr lang="pt-BR" sz="3200" b="1" dirty="0" smtClean="0"/>
              <a:t>  - “FI”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PHP </a:t>
            </a:r>
            <a:r>
              <a:rPr lang="pt-BR" sz="3200" b="1" dirty="0" err="1" smtClean="0"/>
              <a:t>Construction</a:t>
            </a:r>
            <a:r>
              <a:rPr lang="pt-BR" sz="3200" b="1" dirty="0" smtClean="0"/>
              <a:t> </a:t>
            </a:r>
            <a:r>
              <a:rPr lang="pt-BR" sz="3200" b="1" dirty="0"/>
              <a:t>Kit</a:t>
            </a:r>
            <a:endParaRPr lang="pt-BR" sz="3200" b="1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539551" y="2227289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1995</a:t>
            </a:r>
            <a:endParaRPr lang="pt-BR" sz="4400" b="1" dirty="0"/>
          </a:p>
        </p:txBody>
      </p:sp>
      <p:sp>
        <p:nvSpPr>
          <p:cNvPr id="10" name="Retângulo 9"/>
          <p:cNvSpPr/>
          <p:nvPr/>
        </p:nvSpPr>
        <p:spPr>
          <a:xfrm>
            <a:off x="691951" y="5868561"/>
            <a:ext cx="8280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PHP 2.0 – PHP/FI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47934" y="4909006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1996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80297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1245249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200" b="1" dirty="0" smtClean="0"/>
              <a:t>Deixou de ser BETA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9552" y="322919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1997</a:t>
            </a:r>
            <a:endParaRPr lang="pt-BR" sz="4400" b="1" dirty="0"/>
          </a:p>
        </p:txBody>
      </p:sp>
      <p:sp>
        <p:nvSpPr>
          <p:cNvPr id="8" name="Retângulo 7"/>
          <p:cNvSpPr/>
          <p:nvPr/>
        </p:nvSpPr>
        <p:spPr>
          <a:xfrm>
            <a:off x="683568" y="3005015"/>
            <a:ext cx="82809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60.000 domínios com PHP – 1% da Internet</a:t>
            </a:r>
            <a:endParaRPr lang="pt-BR" sz="32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PHP 3 – 70.000 domínios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9551" y="2060848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1998</a:t>
            </a:r>
            <a:endParaRPr lang="pt-BR" sz="4400" b="1" dirty="0"/>
          </a:p>
        </p:txBody>
      </p:sp>
      <p:sp>
        <p:nvSpPr>
          <p:cNvPr id="10" name="Retângulo 9"/>
          <p:cNvSpPr/>
          <p:nvPr/>
        </p:nvSpPr>
        <p:spPr>
          <a:xfrm>
            <a:off x="691951" y="5652537"/>
            <a:ext cx="8280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PHP 4 – </a:t>
            </a:r>
            <a:r>
              <a:rPr lang="pt-BR" sz="3200" b="1" dirty="0" err="1" smtClean="0"/>
              <a:t>Zend</a:t>
            </a:r>
            <a:r>
              <a:rPr lang="pt-BR" sz="3200" b="1" dirty="0" smtClean="0"/>
              <a:t> </a:t>
            </a:r>
            <a:r>
              <a:rPr lang="pt-BR" sz="3200" b="1" dirty="0" err="1" smtClean="0"/>
              <a:t>Engine</a:t>
            </a:r>
            <a:endParaRPr lang="pt-BR" sz="3200" b="1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547934" y="4692982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2000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50125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6024"/>
            <a:ext cx="8229600" cy="836712"/>
          </a:xfrm>
        </p:spPr>
        <p:txBody>
          <a:bodyPr/>
          <a:lstStyle/>
          <a:p>
            <a:r>
              <a:rPr lang="pt-BR" dirty="0" err="1" smtClean="0"/>
              <a:t>falconreviews.com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60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1245249"/>
            <a:ext cx="78488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200" b="1" dirty="0" smtClean="0"/>
              <a:t>PHP 5 – </a:t>
            </a:r>
            <a:r>
              <a:rPr lang="pt-BR" sz="3200" b="1" dirty="0" err="1" smtClean="0"/>
              <a:t>Zend</a:t>
            </a:r>
            <a:r>
              <a:rPr lang="pt-BR" sz="3200" b="1" dirty="0" smtClean="0"/>
              <a:t> </a:t>
            </a:r>
            <a:r>
              <a:rPr lang="pt-BR" sz="3200" b="1" dirty="0" err="1" smtClean="0"/>
              <a:t>Engine</a:t>
            </a:r>
            <a:r>
              <a:rPr lang="pt-BR" sz="3200" b="1" dirty="0" smtClean="0"/>
              <a:t> 2.0 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200" b="1" dirty="0" smtClean="0"/>
              <a:t>Sólido modelo de OO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39552" y="322919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2004</a:t>
            </a:r>
            <a:endParaRPr lang="pt-BR" sz="4400" b="1" dirty="0"/>
          </a:p>
        </p:txBody>
      </p:sp>
      <p:sp>
        <p:nvSpPr>
          <p:cNvPr id="14" name="Retângulo 13"/>
          <p:cNvSpPr/>
          <p:nvPr/>
        </p:nvSpPr>
        <p:spPr>
          <a:xfrm>
            <a:off x="683568" y="3359894"/>
            <a:ext cx="8280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200" b="1" dirty="0"/>
              <a:t>PHP </a:t>
            </a:r>
            <a:r>
              <a:rPr lang="pt-BR" sz="3200" b="1" dirty="0" smtClean="0"/>
              <a:t>5.3 – Funções Anônimas 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200" b="1" dirty="0" err="1" smtClean="0"/>
              <a:t>Namespaces</a:t>
            </a:r>
            <a:endParaRPr lang="pt-BR" sz="32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39551" y="2415727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2009</a:t>
            </a:r>
            <a:endParaRPr lang="pt-BR" sz="4400" b="1" dirty="0"/>
          </a:p>
        </p:txBody>
      </p:sp>
      <p:sp>
        <p:nvSpPr>
          <p:cNvPr id="18" name="Retângulo 17"/>
          <p:cNvSpPr/>
          <p:nvPr/>
        </p:nvSpPr>
        <p:spPr>
          <a:xfrm>
            <a:off x="691951" y="5612691"/>
            <a:ext cx="8280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b="1" dirty="0" smtClean="0"/>
              <a:t>PHP 5.4 – </a:t>
            </a:r>
            <a:r>
              <a:rPr lang="pt-BR" sz="3200" b="1" dirty="0" err="1" smtClean="0"/>
              <a:t>Traits</a:t>
            </a:r>
            <a:endParaRPr lang="pt-BR" sz="3200" b="1" dirty="0" smtClean="0"/>
          </a:p>
        </p:txBody>
      </p:sp>
      <p:sp>
        <p:nvSpPr>
          <p:cNvPr id="19" name="CaixaDeTexto 18"/>
          <p:cNvSpPr txBox="1"/>
          <p:nvPr/>
        </p:nvSpPr>
        <p:spPr>
          <a:xfrm>
            <a:off x="547934" y="4653136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/>
              <a:t>2012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76300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9552" y="2420888"/>
            <a:ext cx="8136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Ok</a:t>
            </a:r>
            <a:r>
              <a:rPr lang="pt-BR" sz="4400" b="1" dirty="0"/>
              <a:t>,</a:t>
            </a:r>
            <a:r>
              <a:rPr lang="pt-BR" sz="4400" b="1" dirty="0" smtClean="0"/>
              <a:t> chega de história... Vamos falar do HOJE!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01869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18615" y="2636912"/>
            <a:ext cx="8085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 smtClean="0"/>
              <a:t>2013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329626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18614" y="476672"/>
            <a:ext cx="808583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/>
              <a:t>“I </a:t>
            </a:r>
            <a:r>
              <a:rPr lang="en-US" sz="5400" b="1" dirty="0"/>
              <a:t>love Google’s stat, that 75 percent of the web runs PHP. No one knows the web better than Google</a:t>
            </a:r>
            <a:r>
              <a:rPr lang="en-US" sz="5400" b="1" dirty="0" smtClean="0"/>
              <a:t>.”</a:t>
            </a:r>
          </a:p>
        </p:txBody>
      </p:sp>
      <p:sp>
        <p:nvSpPr>
          <p:cNvPr id="5" name="Retângulo 4"/>
          <p:cNvSpPr/>
          <p:nvPr/>
        </p:nvSpPr>
        <p:spPr>
          <a:xfrm>
            <a:off x="683568" y="5779457"/>
            <a:ext cx="7920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200" dirty="0"/>
              <a:t>http://venturebeat.com/2013/05/17/google-app-engine-finally-supports-php-the-language-that-runs-75-of-the-web/</a:t>
            </a:r>
          </a:p>
        </p:txBody>
      </p:sp>
      <p:sp>
        <p:nvSpPr>
          <p:cNvPr id="6" name="Retângulo 5"/>
          <p:cNvSpPr/>
          <p:nvPr/>
        </p:nvSpPr>
        <p:spPr>
          <a:xfrm>
            <a:off x="5002179" y="5231307"/>
            <a:ext cx="3602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/>
              <a:t>Andi</a:t>
            </a:r>
            <a:r>
              <a:rPr lang="pt-BR" sz="2800" dirty="0"/>
              <a:t> </a:t>
            </a:r>
            <a:r>
              <a:rPr lang="pt-BR" sz="2800" dirty="0" err="1"/>
              <a:t>Gutmans</a:t>
            </a:r>
            <a:r>
              <a:rPr lang="pt-BR" sz="2800" dirty="0"/>
              <a:t> - </a:t>
            </a:r>
            <a:r>
              <a:rPr lang="pt-BR" sz="2800" dirty="0" err="1"/>
              <a:t>Zend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683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Google App Engine finally supports PHP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74481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/>
              <a:t>Porque</a:t>
            </a:r>
            <a:r>
              <a:rPr lang="en-US" sz="6600" b="1" dirty="0" smtClean="0"/>
              <a:t> PHP?</a:t>
            </a:r>
            <a:endParaRPr lang="pt-BR" sz="6600" b="1" dirty="0"/>
          </a:p>
        </p:txBody>
      </p:sp>
    </p:spTree>
    <p:extLst>
      <p:ext uri="{BB962C8B-B14F-4D97-AF65-F5344CB8AC3E}">
        <p14:creationId xmlns:p14="http://schemas.microsoft.com/office/powerpoint/2010/main" val="102889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PHP é Open Source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84002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/>
              <a:t>Executado</a:t>
            </a:r>
            <a:r>
              <a:rPr lang="en-US" sz="4400" b="1" dirty="0" smtClean="0"/>
              <a:t> no </a:t>
            </a:r>
            <a:r>
              <a:rPr lang="en-US" sz="4400" b="1" dirty="0" err="1" smtClean="0"/>
              <a:t>Servidor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413333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/>
              <a:t>Programação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Funcional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38603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/>
              <a:t>Suporte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Completo</a:t>
            </a:r>
            <a:r>
              <a:rPr lang="en-US" sz="4400" b="1" dirty="0" smtClean="0"/>
              <a:t> a </a:t>
            </a:r>
            <a:r>
              <a:rPr lang="en-US" sz="4400" b="1" dirty="0" err="1" smtClean="0"/>
              <a:t>Programação</a:t>
            </a:r>
            <a:r>
              <a:rPr lang="en-US" sz="4400" b="1" dirty="0" smtClean="0"/>
              <a:t> OO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42669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391023"/>
            <a:ext cx="9144000" cy="1470025"/>
          </a:xfrm>
        </p:spPr>
        <p:txBody>
          <a:bodyPr>
            <a:normAutofit/>
          </a:bodyPr>
          <a:lstStyle/>
          <a:p>
            <a:r>
              <a:rPr lang="pt-BR" sz="6000" b="1" dirty="0" smtClean="0"/>
              <a:t>Sobre o curso...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17238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PHP usa uma mistura de interpretação e compilação</a:t>
            </a:r>
          </a:p>
        </p:txBody>
      </p:sp>
    </p:spTree>
    <p:extLst>
      <p:ext uri="{BB962C8B-B14F-4D97-AF65-F5344CB8AC3E}">
        <p14:creationId xmlns:p14="http://schemas.microsoft.com/office/powerpoint/2010/main" val="311743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Fracamente </a:t>
            </a:r>
            <a:r>
              <a:rPr lang="pt-BR" sz="4400" b="1" dirty="0" err="1" smtClean="0"/>
              <a:t>Tipada</a:t>
            </a:r>
            <a:endParaRPr lang="pt-BR" sz="4400" b="1" dirty="0" smtClean="0"/>
          </a:p>
          <a:p>
            <a:pPr algn="ctr"/>
            <a:r>
              <a:rPr lang="pt-BR" sz="2400" b="1" dirty="0" smtClean="0"/>
              <a:t>Assim como </a:t>
            </a:r>
            <a:r>
              <a:rPr lang="pt-BR" sz="2400" b="1" dirty="0" err="1" smtClean="0"/>
              <a:t>Javascript</a:t>
            </a:r>
            <a:r>
              <a:rPr lang="pt-BR" sz="2400" b="1" dirty="0" smtClean="0"/>
              <a:t>, </a:t>
            </a:r>
            <a:r>
              <a:rPr lang="pt-BR" sz="2400" b="1" dirty="0" err="1" smtClean="0"/>
              <a:t>Ruby</a:t>
            </a:r>
            <a:r>
              <a:rPr lang="pt-BR" sz="2400" b="1" dirty="0" smtClean="0"/>
              <a:t> e Python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8766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 smtClean="0"/>
              <a:t>Namespaces</a:t>
            </a:r>
            <a:endParaRPr lang="pt-BR" sz="4400" b="1" dirty="0" smtClean="0"/>
          </a:p>
          <a:p>
            <a:pPr algn="ctr"/>
            <a:r>
              <a:rPr lang="pt-BR" sz="4400" b="1" dirty="0" smtClean="0"/>
              <a:t>PHP &gt;= 5.3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36273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 smtClean="0"/>
              <a:t>Traits</a:t>
            </a:r>
            <a:endParaRPr lang="pt-BR" sz="4400" b="1" dirty="0" smtClean="0"/>
          </a:p>
          <a:p>
            <a:pPr algn="ctr"/>
            <a:r>
              <a:rPr lang="pt-BR" sz="4400" b="1" dirty="0" smtClean="0"/>
              <a:t>PHP &gt;= 5.4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36273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Composer</a:t>
            </a:r>
          </a:p>
          <a:p>
            <a:pPr algn="ctr"/>
            <a:r>
              <a:rPr lang="pt-BR" sz="2800" b="1" dirty="0" smtClean="0"/>
              <a:t>Gerenciador de Dependência para PHP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87817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2492896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Servidor Web Embutido</a:t>
            </a:r>
          </a:p>
          <a:p>
            <a:pPr algn="ctr"/>
            <a:r>
              <a:rPr lang="pt-BR" sz="4400" b="1" dirty="0" smtClean="0"/>
              <a:t>PHP &gt;= 5.4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95269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226338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Ok, chega de teoria...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1" y="3292771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Vamos praticar!!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222913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15703" y="2917393"/>
            <a:ext cx="772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/>
              <a:t>Preparar o Ambiente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93403" y="1124744"/>
            <a:ext cx="696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1º Passo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40475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4286" y="2420888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Use a última versão estável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294286" y="3284984"/>
            <a:ext cx="8598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http</a:t>
            </a:r>
            <a:r>
              <a:rPr lang="pt-BR" sz="2400" dirty="0"/>
              <a:t>://www.php.net/downloads.php</a:t>
            </a:r>
          </a:p>
        </p:txBody>
      </p:sp>
    </p:spTree>
    <p:extLst>
      <p:ext uri="{BB962C8B-B14F-4D97-AF65-F5344CB8AC3E}">
        <p14:creationId xmlns:p14="http://schemas.microsoft.com/office/powerpoint/2010/main" val="40754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332656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Performance entre versões</a:t>
            </a:r>
            <a:endParaRPr lang="pt-BR" sz="4400" b="1" dirty="0"/>
          </a:p>
        </p:txBody>
      </p:sp>
      <p:graphicFrame>
        <p:nvGraphicFramePr>
          <p:cNvPr id="2" name="Gráfico 1"/>
          <p:cNvGraphicFramePr/>
          <p:nvPr>
            <p:extLst>
              <p:ext uri="{D42A27DB-BD31-4B8C-83A1-F6EECF244321}">
                <p14:modId xmlns:p14="http://schemas.microsoft.com/office/powerpoint/2010/main" val="1346009364"/>
              </p:ext>
            </p:extLst>
          </p:nvPr>
        </p:nvGraphicFramePr>
        <p:xfrm>
          <a:off x="719572" y="1412776"/>
          <a:ext cx="7776864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25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8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4286" y="956334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No Windows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294286" y="1820430"/>
            <a:ext cx="8598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Baixar arquivo ZIP</a:t>
            </a:r>
          </a:p>
          <a:p>
            <a:pPr algn="ctr"/>
            <a:r>
              <a:rPr lang="pt-BR" sz="2400" dirty="0" smtClean="0"/>
              <a:t>Descompactar no c:\php5.4 ou c:\php5.5</a:t>
            </a:r>
          </a:p>
          <a:p>
            <a:pPr algn="ctr"/>
            <a:r>
              <a:rPr lang="pt-BR" sz="2400" dirty="0" smtClean="0"/>
              <a:t>Adicionar na variável de ambiente PATH</a:t>
            </a:r>
            <a:endParaRPr lang="pt-BR" sz="2400" dirty="0"/>
          </a:p>
        </p:txBody>
      </p:sp>
      <p:sp>
        <p:nvSpPr>
          <p:cNvPr id="4" name="Retângulo 3"/>
          <p:cNvSpPr/>
          <p:nvPr/>
        </p:nvSpPr>
        <p:spPr>
          <a:xfrm>
            <a:off x="294286" y="3524815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No Linux</a:t>
            </a:r>
            <a:endParaRPr lang="pt-BR" sz="4800" b="1" dirty="0"/>
          </a:p>
        </p:txBody>
      </p:sp>
      <p:sp>
        <p:nvSpPr>
          <p:cNvPr id="5" name="Retângulo 4"/>
          <p:cNvSpPr/>
          <p:nvPr/>
        </p:nvSpPr>
        <p:spPr>
          <a:xfrm>
            <a:off x="294286" y="4388911"/>
            <a:ext cx="8598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No console: </a:t>
            </a:r>
            <a:endParaRPr lang="pt-BR" sz="2400" dirty="0" smtClean="0"/>
          </a:p>
          <a:p>
            <a:pPr algn="ctr"/>
            <a:r>
              <a:rPr lang="pt-BR" sz="2400" b="1" dirty="0"/>
              <a:t>$ </a:t>
            </a:r>
            <a:r>
              <a:rPr lang="pt-BR" sz="2400" b="1" dirty="0" err="1"/>
              <a:t>apt-get</a:t>
            </a:r>
            <a:r>
              <a:rPr lang="pt-BR" sz="2400" b="1" dirty="0"/>
              <a:t> </a:t>
            </a:r>
            <a:r>
              <a:rPr lang="pt-BR" sz="2400" b="1" dirty="0" err="1"/>
              <a:t>update</a:t>
            </a:r>
            <a:endParaRPr lang="pt-BR" sz="2400" b="1" dirty="0" smtClean="0"/>
          </a:p>
          <a:p>
            <a:pPr algn="ctr"/>
            <a:r>
              <a:rPr lang="pt-BR" sz="2400" b="1" dirty="0" smtClean="0"/>
              <a:t>$ </a:t>
            </a:r>
            <a:r>
              <a:rPr lang="pt-BR" sz="2400" b="1" dirty="0" err="1"/>
              <a:t>apt-get</a:t>
            </a:r>
            <a:r>
              <a:rPr lang="pt-BR" sz="2400" b="1" dirty="0"/>
              <a:t> </a:t>
            </a:r>
            <a:r>
              <a:rPr lang="pt-BR" sz="2400" b="1" dirty="0" err="1"/>
              <a:t>install</a:t>
            </a:r>
            <a:r>
              <a:rPr lang="pt-BR" sz="2400" b="1" dirty="0"/>
              <a:t> </a:t>
            </a:r>
            <a:r>
              <a:rPr lang="pt-BR" sz="2400" b="1" dirty="0" smtClean="0"/>
              <a:t>php55</a:t>
            </a:r>
          </a:p>
        </p:txBody>
      </p:sp>
    </p:spTree>
    <p:extLst>
      <p:ext uri="{BB962C8B-B14F-4D97-AF65-F5344CB8AC3E}">
        <p14:creationId xmlns:p14="http://schemas.microsoft.com/office/powerpoint/2010/main" val="166870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4286" y="2420888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Inicializar o Servidor Web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294286" y="3284984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No </a:t>
            </a:r>
            <a:r>
              <a:rPr lang="pt-BR" sz="2400" dirty="0" smtClean="0"/>
              <a:t>console, acesse a pasta dos scripts </a:t>
            </a:r>
            <a:r>
              <a:rPr lang="pt-BR" sz="2400" dirty="0" err="1" smtClean="0"/>
              <a:t>php</a:t>
            </a:r>
            <a:r>
              <a:rPr lang="pt-BR" sz="2400" dirty="0" smtClean="0"/>
              <a:t>, depois digite:</a:t>
            </a:r>
          </a:p>
          <a:p>
            <a:pPr algn="ctr"/>
            <a:r>
              <a:rPr lang="pt-BR" sz="2400" b="1" dirty="0" smtClean="0"/>
              <a:t>&gt; </a:t>
            </a:r>
            <a:r>
              <a:rPr lang="pt-BR" sz="2400" b="1" dirty="0" err="1" smtClean="0">
                <a:solidFill>
                  <a:srgbClr val="00B050"/>
                </a:solidFill>
              </a:rPr>
              <a:t>php</a:t>
            </a:r>
            <a:r>
              <a:rPr lang="pt-BR" sz="2400" b="1" dirty="0" smtClean="0">
                <a:solidFill>
                  <a:srgbClr val="00B050"/>
                </a:solidFill>
              </a:rPr>
              <a:t> -S localhost:8000</a:t>
            </a:r>
          </a:p>
        </p:txBody>
      </p:sp>
    </p:spTree>
    <p:extLst>
      <p:ext uri="{BB962C8B-B14F-4D97-AF65-F5344CB8AC3E}">
        <p14:creationId xmlns:p14="http://schemas.microsoft.com/office/powerpoint/2010/main" val="239561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51085" y="2917393"/>
            <a:ext cx="6853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Criar o Script PHP</a:t>
            </a:r>
            <a:endParaRPr lang="pt-BR" sz="6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93403" y="1124744"/>
            <a:ext cx="696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2º Passo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406694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4286" y="2420888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Bloco de Notas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294286" y="3284984"/>
            <a:ext cx="85981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>
                <a:solidFill>
                  <a:srgbClr val="00B050"/>
                </a:solidFill>
              </a:rPr>
              <a:t>&lt;?</a:t>
            </a:r>
            <a:r>
              <a:rPr lang="pt-BR" sz="2400" dirty="0" err="1" smtClean="0">
                <a:solidFill>
                  <a:srgbClr val="00B050"/>
                </a:solidFill>
              </a:rPr>
              <a:t>php</a:t>
            </a:r>
            <a:r>
              <a:rPr lang="pt-BR" sz="2400" dirty="0" smtClean="0">
                <a:solidFill>
                  <a:srgbClr val="00B050"/>
                </a:solidFill>
              </a:rPr>
              <a:t> </a:t>
            </a:r>
            <a:r>
              <a:rPr lang="pt-BR" sz="2400" dirty="0" err="1" smtClean="0">
                <a:solidFill>
                  <a:srgbClr val="00B050"/>
                </a:solidFill>
              </a:rPr>
              <a:t>echo</a:t>
            </a:r>
            <a:r>
              <a:rPr lang="pt-BR" sz="2400" dirty="0" smtClean="0">
                <a:solidFill>
                  <a:srgbClr val="00B050"/>
                </a:solidFill>
              </a:rPr>
              <a:t> ‘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</a:rPr>
              <a:t>Hello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 World</a:t>
            </a:r>
            <a:r>
              <a:rPr lang="pt-BR" sz="2400" dirty="0" smtClean="0">
                <a:solidFill>
                  <a:srgbClr val="00B050"/>
                </a:solidFill>
              </a:rPr>
              <a:t>’; ?&gt;</a:t>
            </a:r>
          </a:p>
          <a:p>
            <a:pPr algn="ctr"/>
            <a:r>
              <a:rPr lang="pt-BR" sz="2400" b="1" dirty="0" smtClean="0"/>
              <a:t>Salvar na pasta “</a:t>
            </a:r>
            <a:r>
              <a:rPr lang="pt-BR" sz="2400" b="1" dirty="0" err="1" smtClean="0"/>
              <a:t>www</a:t>
            </a:r>
            <a:r>
              <a:rPr lang="pt-BR" sz="2400" b="1" dirty="0" smtClean="0"/>
              <a:t>” como “</a:t>
            </a:r>
            <a:r>
              <a:rPr lang="pt-BR" sz="2400" b="1" dirty="0" err="1" smtClean="0"/>
              <a:t>index.php</a:t>
            </a:r>
            <a:r>
              <a:rPr lang="pt-BR" sz="2400" b="1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384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4128" y="2917393"/>
            <a:ext cx="830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Executar o Script PHP</a:t>
            </a:r>
            <a:endParaRPr lang="pt-BR" sz="6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93403" y="1124744"/>
            <a:ext cx="696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3º Passo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84258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242088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/>
              <a:t>Navegador Web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0" y="328498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Acessar: </a:t>
            </a:r>
          </a:p>
          <a:p>
            <a:pPr algn="ctr"/>
            <a:r>
              <a:rPr lang="pt-BR" sz="2400" dirty="0" smtClean="0"/>
              <a:t>http://localhost:8000/index.php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67442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584399" y="326266"/>
            <a:ext cx="29583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600" b="1" dirty="0" smtClean="0"/>
              <a:t>PHP</a:t>
            </a:r>
            <a:r>
              <a:rPr lang="pt-BR" sz="8000" b="1" dirty="0" smtClean="0"/>
              <a:t> </a:t>
            </a:r>
          </a:p>
        </p:txBody>
      </p:sp>
      <p:sp>
        <p:nvSpPr>
          <p:cNvPr id="3" name="Retângulo 2"/>
          <p:cNvSpPr/>
          <p:nvPr/>
        </p:nvSpPr>
        <p:spPr>
          <a:xfrm>
            <a:off x="5580112" y="1772816"/>
            <a:ext cx="2962671" cy="110799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</a:rPr>
              <a:t>Básico</a:t>
            </a:r>
          </a:p>
        </p:txBody>
      </p:sp>
    </p:spTree>
    <p:extLst>
      <p:ext uri="{BB962C8B-B14F-4D97-AF65-F5344CB8AC3E}">
        <p14:creationId xmlns:p14="http://schemas.microsoft.com/office/powerpoint/2010/main" val="27319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39552" y="764704"/>
            <a:ext cx="8064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0" b="1" dirty="0" smtClean="0"/>
              <a:t>Tipos Primitivos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59632" y="2265833"/>
            <a:ext cx="73448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3200" dirty="0" err="1" smtClean="0"/>
              <a:t>Boolean</a:t>
            </a:r>
            <a:endParaRPr lang="pt-BR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err="1" smtClean="0"/>
              <a:t>Integer</a:t>
            </a:r>
            <a:endParaRPr lang="pt-BR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err="1"/>
              <a:t>Float</a:t>
            </a:r>
            <a:endParaRPr lang="pt-BR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err="1" smtClean="0"/>
              <a:t>String</a:t>
            </a:r>
            <a:endParaRPr lang="pt-BR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err="1" smtClean="0"/>
              <a:t>Array</a:t>
            </a:r>
            <a:endParaRPr lang="pt-BR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smtClean="0"/>
              <a:t>NULL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3200" dirty="0" err="1" smtClean="0"/>
              <a:t>Object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4927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68103" y="260648"/>
            <a:ext cx="32191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Boolean</a:t>
            </a:r>
            <a:endParaRPr lang="pt-BR" sz="60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9552" y="1894765"/>
            <a:ext cx="820891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true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b="1" dirty="0" smtClean="0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false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 smtClean="0">
              <a:solidFill>
                <a:srgbClr val="FFFFFF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(</a:t>
            </a:r>
            <a:r>
              <a:rPr lang="pt-BR" sz="2400" dirty="0">
                <a:solidFill>
                  <a:srgbClr val="008C00"/>
                </a:solidFill>
                <a:latin typeface="Arial Unicode MS" pitchFamily="34" charset="-128"/>
                <a:cs typeface="Arial" pitchFamily="34" charset="0"/>
              </a:rPr>
              <a:t>50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'50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</a:t>
            </a:r>
            <a:r>
              <a:rPr lang="pt-BR" sz="2400" dirty="0" smtClean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)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err="1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true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  <a:endParaRPr lang="pt-BR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(</a:t>
            </a:r>
            <a:r>
              <a:rPr lang="pt-BR" sz="2400" dirty="0">
                <a:solidFill>
                  <a:srgbClr val="008C00"/>
                </a:solidFill>
                <a:latin typeface="Arial Unicode MS" pitchFamily="34" charset="-128"/>
                <a:cs typeface="Arial" pitchFamily="34" charset="0"/>
              </a:rPr>
              <a:t>50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!=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'50'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)</a:t>
            </a:r>
            <a:r>
              <a:rPr lang="pt-BR" sz="2400" dirty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false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 smtClean="0"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(</a:t>
            </a:r>
            <a:r>
              <a:rPr lang="pt-BR" sz="2400" dirty="0">
                <a:solidFill>
                  <a:srgbClr val="008C00"/>
                </a:solidFill>
                <a:latin typeface="Arial Unicode MS" pitchFamily="34" charset="-128"/>
                <a:cs typeface="Arial" pitchFamily="34" charset="0"/>
              </a:rPr>
              <a:t>50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===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'50'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)</a:t>
            </a:r>
            <a:r>
              <a:rPr lang="pt-BR" sz="2400" dirty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false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(</a:t>
            </a:r>
            <a:r>
              <a:rPr lang="pt-BR" sz="2400" dirty="0">
                <a:solidFill>
                  <a:srgbClr val="008C00"/>
                </a:solidFill>
                <a:latin typeface="Arial Unicode MS" pitchFamily="34" charset="-128"/>
                <a:cs typeface="Arial" pitchFamily="34" charset="0"/>
              </a:rPr>
              <a:t>50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!==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'50'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)</a:t>
            </a:r>
            <a:r>
              <a:rPr lang="pt-BR" sz="2400" dirty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err="1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true</a:t>
            </a: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0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57226" y="260648"/>
            <a:ext cx="54409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Integer</a:t>
            </a:r>
            <a:r>
              <a:rPr lang="pt-BR" sz="6000" b="1" dirty="0" smtClean="0"/>
              <a:t> e </a:t>
            </a:r>
            <a:r>
              <a:rPr lang="pt-BR" sz="6000" b="1" dirty="0" err="1" smtClean="0"/>
              <a:t>Float</a:t>
            </a:r>
            <a:endParaRPr lang="pt-BR" sz="60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1559" y="1814621"/>
            <a:ext cx="8210341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50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decimal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-123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número negativo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0123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octal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A800"/>
                </a:solidFill>
                <a:effectLst/>
                <a:latin typeface="Arial Unicode MS" pitchFamily="34" charset="-128"/>
                <a:cs typeface="Arial" pitchFamily="34" charset="0"/>
              </a:rPr>
              <a:t>0x1A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número hexadecimal (26 decimal)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9999A9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9F00"/>
                </a:solidFill>
                <a:latin typeface="Arial Unicode MS" pitchFamily="34" charset="-128"/>
                <a:cs typeface="Arial" pitchFamily="34" charset="0"/>
              </a:rPr>
              <a:t>1.234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ponto flutuante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9F00"/>
                </a:solidFill>
                <a:latin typeface="Arial Unicode MS" pitchFamily="34" charset="-128"/>
                <a:cs typeface="Arial" pitchFamily="34" charset="0"/>
              </a:rPr>
              <a:t>1.2e3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1,2³</a:t>
            </a:r>
            <a:endParaRPr lang="pt-BR" sz="48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9999A9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pt-B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8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pt-BR" sz="6000" b="1" dirty="0" smtClean="0"/>
              <a:t>Antes de tudo...</a:t>
            </a:r>
            <a:endParaRPr lang="pt-BR" sz="6000" b="1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31640" y="3886200"/>
            <a:ext cx="6120680" cy="1559024"/>
          </a:xfrm>
        </p:spPr>
        <p:txBody>
          <a:bodyPr>
            <a:noAutofit/>
          </a:bodyPr>
          <a:lstStyle/>
          <a:p>
            <a:r>
              <a:rPr lang="pt-BR" sz="3600" dirty="0" smtClean="0"/>
              <a:t>Precisamos conhecer o </a:t>
            </a:r>
            <a:r>
              <a:rPr lang="pt-BR" sz="3600" b="1" dirty="0" smtClean="0"/>
              <a:t>Ambiente Web!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10942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027417" y="260648"/>
            <a:ext cx="310052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String</a:t>
            </a:r>
            <a:endParaRPr lang="pt-BR" sz="6000" b="1" dirty="0" smtClean="0"/>
          </a:p>
          <a:p>
            <a:pPr algn="ctr"/>
            <a:r>
              <a:rPr lang="pt-BR" sz="3200" b="1" dirty="0" smtClean="0"/>
              <a:t>Aspas Simples</a:t>
            </a:r>
            <a:endParaRPr lang="pt-BR" sz="3200" b="1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7544" y="1968228"/>
            <a:ext cx="842493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echo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‘essa é</a:t>
            </a:r>
            <a:r>
              <a:rPr kumimoji="0" lang="pt-BR" sz="2400" b="0" i="0" u="none" strike="noStrike" cap="none" normalizeH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uma simples </a:t>
            </a:r>
            <a:r>
              <a:rPr kumimoji="0" lang="pt-BR" sz="2400" b="0" i="0" u="none" strike="noStrike" cap="none" normalizeH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string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'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echo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‘Além</a:t>
            </a:r>
            <a:r>
              <a:rPr kumimoji="0" lang="pt-BR" sz="2400" b="0" i="0" u="none" strike="noStrike" cap="none" normalizeH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disso, você pode embarcar novas linhas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nas </a:t>
            </a:r>
            <a:r>
              <a:rPr lang="pt-BR" sz="2400" dirty="0" err="1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strings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, esse é um caminho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l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egal de fazer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'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Outputs: Arnold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once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said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: 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I'll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be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back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echo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'Arnold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once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said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: "I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Arial Unicode MS" pitchFamily="34" charset="-128"/>
                <a:cs typeface="Arial" pitchFamily="34" charset="0"/>
              </a:rPr>
              <a:t>\'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ll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be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back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"'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02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7544" y="1484784"/>
            <a:ext cx="842493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Outputs: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Você deletou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C:\*.*?</a:t>
            </a: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 err="1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echo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‘Você deletou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C:</a:t>
            </a:r>
            <a:r>
              <a:rPr lang="pt-BR" sz="2400" dirty="0">
                <a:solidFill>
                  <a:srgbClr val="008080"/>
                </a:solidFill>
                <a:latin typeface="Arial Unicode MS" pitchFamily="34" charset="-128"/>
                <a:cs typeface="Arial" pitchFamily="34" charset="0"/>
              </a:rPr>
              <a:t>\\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*.*?'</a:t>
            </a:r>
            <a:r>
              <a:rPr lang="pt-BR" sz="2400" dirty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endParaRPr lang="pt-BR" sz="2400" dirty="0" smtClean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Outputs: Você deletou C:\*.*?</a:t>
            </a: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 err="1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echo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‘Você deletou C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:</a:t>
            </a:r>
            <a:r>
              <a:rPr lang="pt-BR" sz="2400" dirty="0" smtClean="0">
                <a:solidFill>
                  <a:srgbClr val="008080"/>
                </a:solidFill>
                <a:latin typeface="Arial Unicode MS" pitchFamily="34" charset="-128"/>
                <a:cs typeface="Arial" pitchFamily="34" charset="0"/>
              </a:rPr>
              <a:t>\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*.*?'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Outputs: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Isso não vai criar: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\n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uma nova linha</a:t>
            </a:r>
            <a:r>
              <a:rPr lang="pt-BR" sz="2400" dirty="0" smtClean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b="1" dirty="0" err="1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echo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‘Isso não vai criar: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\n 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uma nova linha'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r>
              <a:rPr lang="pt-BR" sz="2400" dirty="0" smtClean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Outputs: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Variáveis não funcionam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expand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 $</a:t>
            </a:r>
            <a:r>
              <a:rPr lang="pt-BR" sz="2400" dirty="0" err="1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either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 assim</a:t>
            </a:r>
            <a:endParaRPr lang="pt-BR" sz="2400" dirty="0">
              <a:solidFill>
                <a:srgbClr val="9999A9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b="1" dirty="0" err="1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echo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‘Variáveis não funcionam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expand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 $</a:t>
            </a:r>
            <a:r>
              <a:rPr lang="pt-BR" sz="2400" dirty="0" err="1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either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 assim'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endParaRPr lang="pt-BR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027417" y="260648"/>
            <a:ext cx="310052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String</a:t>
            </a:r>
            <a:endParaRPr lang="pt-BR" sz="6000" b="1" dirty="0" smtClean="0"/>
          </a:p>
          <a:p>
            <a:pPr algn="ctr"/>
            <a:r>
              <a:rPr lang="pt-BR" sz="3200" b="1" dirty="0" smtClean="0"/>
              <a:t>Aspas Simples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97095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7544" y="2204864"/>
            <a:ext cx="84249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 smtClean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'Legal'</a:t>
            </a:r>
            <a:r>
              <a:rPr lang="pt-BR" sz="2400" dirty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endParaRPr lang="pt-BR" sz="2400" dirty="0" smtClean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sz="2400" dirty="0" smtClean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// </a:t>
            </a:r>
            <a:r>
              <a:rPr lang="pt-BR" sz="2400" dirty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Outputs: </a:t>
            </a:r>
            <a:r>
              <a:rPr lang="pt-BR" sz="2400" dirty="0" smtClean="0">
                <a:solidFill>
                  <a:srgbClr val="9999A9"/>
                </a:solidFill>
                <a:latin typeface="Arial Unicode MS" pitchFamily="34" charset="-128"/>
                <a:cs typeface="Arial" pitchFamily="34" charset="0"/>
              </a:rPr>
              <a:t>Variáveis funcionam assim: Legal</a:t>
            </a:r>
            <a:endParaRPr lang="pt-BR" sz="2400" dirty="0">
              <a:solidFill>
                <a:srgbClr val="9999A9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b="1" dirty="0" err="1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echo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“</a:t>
            </a:r>
            <a:r>
              <a:rPr lang="pt-BR" sz="2400" dirty="0" err="1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Variaveis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 funcionam assim: $</a:t>
            </a:r>
            <a:r>
              <a:rPr lang="pt-BR" sz="2400" dirty="0" err="1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 smtClean="0">
                <a:solidFill>
                  <a:srgbClr val="00C4C4"/>
                </a:solidFill>
                <a:latin typeface="Arial Unicode MS" pitchFamily="34" charset="-128"/>
                <a:cs typeface="Arial" pitchFamily="34" charset="0"/>
              </a:rPr>
              <a:t>”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endParaRPr lang="pt-BR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130811" y="260648"/>
            <a:ext cx="289374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String</a:t>
            </a:r>
            <a:endParaRPr lang="pt-BR" sz="6000" b="1" dirty="0" smtClean="0"/>
          </a:p>
          <a:p>
            <a:pPr algn="ctr"/>
            <a:r>
              <a:rPr lang="pt-BR" sz="3200" b="1" dirty="0" smtClean="0"/>
              <a:t>Aspas Duplas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37214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79464" y="260648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Array</a:t>
            </a:r>
            <a:endParaRPr lang="pt-BR" sz="6000" b="1" dirty="0" smtClean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3568" y="2142148"/>
            <a:ext cx="78488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foo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"bar"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hello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"world"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[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foo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"bar"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hello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"world"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]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PHP &gt;= 5.4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27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79464" y="260648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Array</a:t>
            </a:r>
            <a:endParaRPr lang="pt-BR" sz="6000" b="1" dirty="0" smtClean="0"/>
          </a:p>
        </p:txBody>
      </p:sp>
      <p:sp>
        <p:nvSpPr>
          <p:cNvPr id="2" name="Retângulo 1"/>
          <p:cNvSpPr/>
          <p:nvPr/>
        </p:nvSpPr>
        <p:spPr>
          <a:xfrm>
            <a:off x="624343" y="1772816"/>
            <a:ext cx="32275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Sintaxe</a:t>
            </a:r>
            <a:r>
              <a:rPr lang="en-US" sz="2400" b="1" dirty="0" smtClean="0"/>
              <a:t>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array</a:t>
            </a:r>
            <a:r>
              <a:rPr lang="en-US" sz="2400" dirty="0"/>
              <a:t>(</a:t>
            </a:r>
          </a:p>
          <a:p>
            <a:pPr lvl="1"/>
            <a:r>
              <a:rPr lang="en-US" sz="2400" dirty="0"/>
              <a:t>    key  =&gt; value,</a:t>
            </a:r>
          </a:p>
          <a:p>
            <a:pPr lvl="1"/>
            <a:r>
              <a:rPr lang="en-US" sz="2400" dirty="0"/>
              <a:t>    key2 =&gt; value2,</a:t>
            </a:r>
          </a:p>
          <a:p>
            <a:pPr lvl="1"/>
            <a:r>
              <a:rPr lang="en-US" sz="2400" dirty="0"/>
              <a:t>    key3 =&gt; value3,</a:t>
            </a:r>
          </a:p>
          <a:p>
            <a:pPr lvl="1"/>
            <a:r>
              <a:rPr lang="en-US" sz="2400" dirty="0"/>
              <a:t>    ...</a:t>
            </a:r>
          </a:p>
          <a:p>
            <a:pPr lvl="1"/>
            <a:r>
              <a:rPr lang="en-US" sz="2400" dirty="0"/>
              <a:t>)</a:t>
            </a:r>
            <a:endParaRPr lang="pt-BR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7984" y="1703705"/>
            <a:ext cx="434285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"chave1"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"valor1"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"chave2"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"valor2"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as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of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 PHP 5.4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[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          "chave1"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"valor1"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          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"chave2"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"valor2"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]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5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79464" y="260648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Array</a:t>
            </a:r>
            <a:endParaRPr lang="pt-BR" sz="6000" b="1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5576" y="1916832"/>
            <a:ext cx="41168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foo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"bar"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"bar"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foo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100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-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100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 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 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-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100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100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var_dump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</p:txBody>
      </p:sp>
      <p:sp>
        <p:nvSpPr>
          <p:cNvPr id="7" name="Retângulo 6"/>
          <p:cNvSpPr/>
          <p:nvPr/>
        </p:nvSpPr>
        <p:spPr>
          <a:xfrm>
            <a:off x="5108712" y="1916832"/>
            <a:ext cx="29196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Saída:</a:t>
            </a:r>
          </a:p>
          <a:p>
            <a:endParaRPr lang="pt-BR" sz="2000" dirty="0"/>
          </a:p>
          <a:p>
            <a:pPr lvl="1"/>
            <a:r>
              <a:rPr lang="pt-BR" sz="2000" dirty="0" err="1" smtClean="0"/>
              <a:t>array</a:t>
            </a:r>
            <a:r>
              <a:rPr lang="pt-BR" sz="2000" dirty="0" smtClean="0"/>
              <a:t>(4</a:t>
            </a:r>
            <a:r>
              <a:rPr lang="pt-BR" sz="2000" dirty="0"/>
              <a:t>) {</a:t>
            </a:r>
          </a:p>
          <a:p>
            <a:pPr lvl="2"/>
            <a:r>
              <a:rPr lang="pt-BR" sz="2000" dirty="0"/>
              <a:t>  ["</a:t>
            </a:r>
            <a:r>
              <a:rPr lang="pt-BR" sz="2000" dirty="0" err="1"/>
              <a:t>foo</a:t>
            </a:r>
            <a:r>
              <a:rPr lang="pt-BR" sz="2000" dirty="0"/>
              <a:t>"]=&gt;</a:t>
            </a:r>
          </a:p>
          <a:p>
            <a:pPr lvl="2"/>
            <a:r>
              <a:rPr lang="pt-BR" sz="2000" dirty="0"/>
              <a:t>  </a:t>
            </a:r>
            <a:r>
              <a:rPr lang="pt-BR" sz="2000" dirty="0" err="1"/>
              <a:t>string</a:t>
            </a:r>
            <a:r>
              <a:rPr lang="pt-BR" sz="2000" dirty="0"/>
              <a:t>(3) "bar"</a:t>
            </a:r>
          </a:p>
          <a:p>
            <a:pPr lvl="2"/>
            <a:r>
              <a:rPr lang="pt-BR" sz="2000" dirty="0"/>
              <a:t>  ["bar"]=&gt;</a:t>
            </a:r>
          </a:p>
          <a:p>
            <a:pPr lvl="2"/>
            <a:r>
              <a:rPr lang="pt-BR" sz="2000" dirty="0"/>
              <a:t>  </a:t>
            </a:r>
            <a:r>
              <a:rPr lang="pt-BR" sz="2000" dirty="0" err="1"/>
              <a:t>string</a:t>
            </a:r>
            <a:r>
              <a:rPr lang="pt-BR" sz="2000" dirty="0"/>
              <a:t>(3) "</a:t>
            </a:r>
            <a:r>
              <a:rPr lang="pt-BR" sz="2000" dirty="0" err="1"/>
              <a:t>foo</a:t>
            </a:r>
            <a:r>
              <a:rPr lang="pt-BR" sz="2000" dirty="0"/>
              <a:t>"</a:t>
            </a:r>
          </a:p>
          <a:p>
            <a:pPr lvl="2"/>
            <a:r>
              <a:rPr lang="pt-BR" sz="2000" dirty="0"/>
              <a:t>  [100]=&gt;</a:t>
            </a:r>
          </a:p>
          <a:p>
            <a:pPr lvl="2"/>
            <a:r>
              <a:rPr lang="pt-BR" sz="2000" dirty="0"/>
              <a:t>  </a:t>
            </a:r>
            <a:r>
              <a:rPr lang="pt-BR" sz="2000" dirty="0" err="1"/>
              <a:t>int</a:t>
            </a:r>
            <a:r>
              <a:rPr lang="pt-BR" sz="2000" dirty="0"/>
              <a:t>(-100)</a:t>
            </a:r>
          </a:p>
          <a:p>
            <a:pPr lvl="2"/>
            <a:r>
              <a:rPr lang="pt-BR" sz="2000" dirty="0"/>
              <a:t>  [-100]=&gt;</a:t>
            </a:r>
          </a:p>
          <a:p>
            <a:pPr lvl="2"/>
            <a:r>
              <a:rPr lang="pt-BR" sz="2000" dirty="0"/>
              <a:t>  </a:t>
            </a:r>
            <a:r>
              <a:rPr lang="pt-BR" sz="2000" dirty="0" err="1"/>
              <a:t>int</a:t>
            </a:r>
            <a:r>
              <a:rPr lang="pt-BR" sz="2000" dirty="0"/>
              <a:t>(100)</a:t>
            </a:r>
          </a:p>
          <a:p>
            <a:pPr lvl="1"/>
            <a:r>
              <a:rPr lang="pt-B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79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79463" y="260648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err="1" smtClean="0"/>
              <a:t>Array</a:t>
            </a:r>
            <a:endParaRPr lang="pt-BR" sz="6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4025" y="1588150"/>
            <a:ext cx="842730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FFFFFF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 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5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12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=&gt;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2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[]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56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Isso é o mesmo que 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[13] = 56;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[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"x"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]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42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Isso adiciona um novo elemento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D1D1D1"/>
                </a:solidFill>
                <a:latin typeface="Arial Unicode MS" pitchFamily="34" charset="-128"/>
                <a:cs typeface="Arial" pitchFamily="34" charset="0"/>
              </a:rPr>
              <a:t>                            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com a chave "x"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D1D1D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unset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[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Arial Unicode MS" pitchFamily="34" charset="-128"/>
                <a:cs typeface="Arial" pitchFamily="34" charset="0"/>
              </a:rPr>
              <a:t>5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])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Isso remove o elemento do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unset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Isso delete o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array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04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59424" y="260648"/>
            <a:ext cx="22365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NULL</a:t>
            </a:r>
            <a:endParaRPr lang="pt-BR" sz="60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3223" y="1772816"/>
            <a:ext cx="820891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variavel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=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NULL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Null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$</a:t>
            </a:r>
            <a:r>
              <a:rPr lang="pt-BR" sz="2400" dirty="0" err="1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variavel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dirty="0">
                <a:solidFill>
                  <a:srgbClr val="D2CD86"/>
                </a:solidFill>
                <a:latin typeface="Arial Unicode MS" pitchFamily="34" charset="-128"/>
                <a:cs typeface="Arial" pitchFamily="34" charset="0"/>
              </a:rPr>
              <a:t>=</a:t>
            </a:r>
            <a:r>
              <a:rPr lang="pt-BR" sz="2400" dirty="0">
                <a:solidFill>
                  <a:srgbClr val="FFFFFF"/>
                </a:solidFill>
                <a:latin typeface="Arial Unicode MS" pitchFamily="34" charset="-128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rgbClr val="E66170"/>
                </a:solidFill>
                <a:latin typeface="Arial Unicode MS" pitchFamily="34" charset="-128"/>
                <a:cs typeface="Arial" pitchFamily="34" charset="0"/>
              </a:rPr>
              <a:t>null</a:t>
            </a:r>
            <a:r>
              <a:rPr lang="pt-BR" sz="2400" dirty="0" smtClean="0">
                <a:solidFill>
                  <a:srgbClr val="B060B0"/>
                </a:solidFill>
                <a:latin typeface="Arial Unicode MS" pitchFamily="34" charset="-128"/>
                <a:cs typeface="Arial" pitchFamily="34" charset="0"/>
              </a:rPr>
              <a:t>;</a:t>
            </a:r>
            <a:endParaRPr lang="pt-BR" sz="2400" dirty="0">
              <a:solidFill>
                <a:srgbClr val="B060B0"/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rgbClr val="B060B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8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90424" y="260648"/>
            <a:ext cx="43745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Constantes</a:t>
            </a:r>
            <a:endParaRPr lang="pt-BR" sz="6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98893" cy="43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903985" y="260648"/>
            <a:ext cx="33473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Funções</a:t>
            </a:r>
            <a:endParaRPr lang="pt-BR" sz="6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1519" y="1447128"/>
            <a:ext cx="72667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&lt;?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6C1D0"/>
                </a:solidFill>
                <a:effectLst/>
                <a:latin typeface="Arial Unicode MS" pitchFamily="34" charset="-128"/>
                <a:cs typeface="Arial" pitchFamily="34" charset="0"/>
              </a:rPr>
              <a:t>php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function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helloWorld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echo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'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Hello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World'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}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helloWorld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Hello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 World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sz="2400" dirty="0">
              <a:solidFill>
                <a:srgbClr val="D1D1D1"/>
              </a:solidFill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function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maiusculo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$texto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{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    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return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strtoupper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$texto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}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1D1D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err="1" smtClean="0">
                <a:ln>
                  <a:noFill/>
                </a:ln>
                <a:solidFill>
                  <a:srgbClr val="E66170"/>
                </a:solidFill>
                <a:effectLst/>
                <a:latin typeface="Arial Unicode MS" pitchFamily="34" charset="-128"/>
                <a:cs typeface="Arial" pitchFamily="34" charset="0"/>
              </a:rPr>
              <a:t>echo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maiusculo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'</a:t>
            </a:r>
            <a:r>
              <a:rPr kumimoji="0" lang="pt-BR" sz="2400" b="0" i="0" u="none" strike="noStrike" cap="none" normalizeH="0" baseline="0" dirty="0" err="1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jonata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00C4C4"/>
                </a:solidFill>
                <a:effectLst/>
                <a:latin typeface="Arial Unicode MS" pitchFamily="34" charset="-128"/>
                <a:cs typeface="Arial" pitchFamily="34" charset="0"/>
              </a:rPr>
              <a:t> weber'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D2CD86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B060B0"/>
                </a:solidFill>
                <a:effectLst/>
                <a:latin typeface="Arial Unicode MS" pitchFamily="34" charset="-128"/>
                <a:cs typeface="Arial" pitchFamily="34" charset="0"/>
              </a:rPr>
              <a:t>;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rgbClr val="9999A9"/>
                </a:solidFill>
                <a:effectLst/>
                <a:latin typeface="Arial Unicode MS" pitchFamily="34" charset="-128"/>
                <a:cs typeface="Arial" pitchFamily="34" charset="0"/>
              </a:rPr>
              <a:t>// JONATA WEBER</a:t>
            </a:r>
            <a:endParaRPr kumimoji="0" lang="pt-BR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43608" y="2996952"/>
            <a:ext cx="71689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O que é essa tal de Internet?</a:t>
            </a:r>
          </a:p>
        </p:txBody>
      </p:sp>
    </p:spTree>
    <p:extLst>
      <p:ext uri="{BB962C8B-B14F-4D97-AF65-F5344CB8AC3E}">
        <p14:creationId xmlns:p14="http://schemas.microsoft.com/office/powerpoint/2010/main" val="211376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50917" y="260648"/>
            <a:ext cx="72535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/>
              <a:t>Funções Anônimas</a:t>
            </a:r>
          </a:p>
          <a:p>
            <a:pPr algn="ctr"/>
            <a:r>
              <a:rPr lang="pt-BR" sz="2400" b="1" dirty="0" smtClean="0"/>
              <a:t>Lambda e </a:t>
            </a:r>
            <a:r>
              <a:rPr lang="pt-BR" sz="2400" b="1" dirty="0" err="1" smtClean="0"/>
              <a:t>Closure</a:t>
            </a:r>
            <a:endParaRPr lang="pt-BR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624736" cy="210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21088"/>
            <a:ext cx="7567940" cy="23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53367" y="260648"/>
            <a:ext cx="80486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 smtClean="0"/>
              <a:t>Operadores Aritméticos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890750" cy="36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18222" y="260648"/>
            <a:ext cx="6918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dirty="0" smtClean="0"/>
              <a:t>Operadores Lógicos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8" y="2132856"/>
            <a:ext cx="821778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278092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/>
              <a:t>Prática!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230617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3528" y="1519624"/>
            <a:ext cx="871296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Site oficial do PHP </a:t>
            </a:r>
            <a:r>
              <a:rPr lang="en-US" dirty="0" smtClean="0"/>
              <a:t>– http://</a:t>
            </a:r>
            <a:r>
              <a:rPr lang="en-US" dirty="0" err="1" smtClean="0"/>
              <a:t>php.net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PHP The </a:t>
            </a:r>
            <a:r>
              <a:rPr lang="pt-BR" dirty="0" err="1" smtClean="0"/>
              <a:t>Right</a:t>
            </a:r>
            <a:r>
              <a:rPr lang="pt-BR" dirty="0" smtClean="0"/>
              <a:t> Way - </a:t>
            </a:r>
            <a:r>
              <a:rPr lang="en-US" dirty="0"/>
              <a:t>http://</a:t>
            </a:r>
            <a:r>
              <a:rPr lang="en-US" dirty="0" err="1"/>
              <a:t>www.phptherightway.com</a:t>
            </a:r>
            <a:r>
              <a:rPr lang="en-US" dirty="0"/>
              <a:t>/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Wikipédia - </a:t>
            </a:r>
            <a:r>
              <a:rPr lang="pt-BR" dirty="0"/>
              <a:t>http://</a:t>
            </a:r>
            <a:r>
              <a:rPr lang="pt-BR" dirty="0" smtClean="0"/>
              <a:t>pt.wikipedia.org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TuxRadar</a:t>
            </a:r>
            <a:r>
              <a:rPr lang="pt-BR" dirty="0" smtClean="0"/>
              <a:t> - </a:t>
            </a:r>
            <a:r>
              <a:rPr lang="pt-BR" dirty="0"/>
              <a:t>http://www.tuxradar.com/practicalphp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Servidores da Web - </a:t>
            </a:r>
            <a:r>
              <a:rPr lang="pt-BR" dirty="0"/>
              <a:t>http://informatica.hsw.uol.com.br/servidores-da-web.htm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http</a:t>
            </a:r>
            <a:r>
              <a:rPr lang="pt-BR" dirty="0"/>
              <a:t>://www.lornajane.net/posts/2012/php-5-4-benchmarks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3528" y="404664"/>
            <a:ext cx="8424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58536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</TotalTime>
  <Words>1705</Words>
  <Application>Microsoft Macintosh PowerPoint</Application>
  <PresentationFormat>On-screen Show (4:3)</PresentationFormat>
  <Paragraphs>313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Tema do Office</vt:lpstr>
      <vt:lpstr>PHP Do jeito certo!</vt:lpstr>
      <vt:lpstr>PowerPoint Presentation</vt:lpstr>
      <vt:lpstr>Sobre mim...</vt:lpstr>
      <vt:lpstr>becker.com</vt:lpstr>
      <vt:lpstr>falconreviews.com</vt:lpstr>
      <vt:lpstr>Sobre o curso...</vt:lpstr>
      <vt:lpstr>PowerPoint Presentation</vt:lpstr>
      <vt:lpstr>Antes de tudo...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World Wide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Do Jeito Certo</dc:title>
  <dc:creator>Jonata Weber</dc:creator>
  <cp:lastModifiedBy>Jonata Weber</cp:lastModifiedBy>
  <cp:revision>246</cp:revision>
  <dcterms:created xsi:type="dcterms:W3CDTF">2013-09-06T23:06:42Z</dcterms:created>
  <dcterms:modified xsi:type="dcterms:W3CDTF">2013-09-15T18:49:24Z</dcterms:modified>
</cp:coreProperties>
</file>